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7" r:id="rId3"/>
    <p:sldId id="284" r:id="rId4"/>
    <p:sldId id="268" r:id="rId5"/>
    <p:sldId id="285" r:id="rId6"/>
    <p:sldId id="286" r:id="rId7"/>
    <p:sldId id="287" r:id="rId8"/>
    <p:sldId id="289" r:id="rId9"/>
    <p:sldId id="288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2" r:id="rId29"/>
    <p:sldId id="310" r:id="rId30"/>
    <p:sldId id="311" r:id="rId31"/>
    <p:sldId id="309" r:id="rId32"/>
    <p:sldId id="313" r:id="rId33"/>
    <p:sldId id="314" r:id="rId34"/>
    <p:sldId id="315" r:id="rId35"/>
    <p:sldId id="278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1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D80E3"/>
    <a:srgbClr val="4CB7DD"/>
    <a:srgbClr val="0098CE"/>
    <a:srgbClr val="000000"/>
    <a:srgbClr val="A5B1C2"/>
    <a:srgbClr val="10B6E2"/>
    <a:srgbClr val="39D025"/>
    <a:srgbClr val="25E574"/>
    <a:srgbClr val="8E4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37"/>
  </p:normalViewPr>
  <p:slideViewPr>
    <p:cSldViewPr snapToGrid="0" snapToObjects="1" showGuides="1">
      <p:cViewPr varScale="1">
        <p:scale>
          <a:sx n="62" d="100"/>
          <a:sy n="62" d="100"/>
        </p:scale>
        <p:origin x="792" y="60"/>
      </p:cViewPr>
      <p:guideLst>
        <p:guide orient="horz" pos="981"/>
        <p:guide pos="1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32"/>
          <c:cat>
            <c:strRef>
              <c:f>Feuil1!$A$2:$A$10</c:f>
              <c:strCache>
                <c:ptCount val="9"/>
                <c:pt idx="0">
                  <c:v>A Sciences du vivant</c:v>
                </c:pt>
                <c:pt idx="1">
                  <c:v>B Chimie Matériaux</c:v>
                </c:pt>
                <c:pt idx="2">
                  <c:v>C Instrumentation Scientifique</c:v>
                </c:pt>
                <c:pt idx="3">
                  <c:v>D Sciences humaies et Sociales</c:v>
                </c:pt>
                <c:pt idx="4">
                  <c:v>E Informatique</c:v>
                </c:pt>
                <c:pt idx="5">
                  <c:v>F Documentation, communication</c:v>
                </c:pt>
                <c:pt idx="6">
                  <c:v>G Patrimoine Logistique</c:v>
                </c:pt>
                <c:pt idx="7">
                  <c:v>J Gestion Administrative</c:v>
                </c:pt>
                <c:pt idx="8">
                  <c:v>Médico social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5.7</c:v>
                </c:pt>
                <c:pt idx="1">
                  <c:v>3.7</c:v>
                </c:pt>
                <c:pt idx="2">
                  <c:v>5.9</c:v>
                </c:pt>
                <c:pt idx="3">
                  <c:v>0.7</c:v>
                </c:pt>
                <c:pt idx="4">
                  <c:v>9</c:v>
                </c:pt>
                <c:pt idx="5">
                  <c:v>12</c:v>
                </c:pt>
                <c:pt idx="6">
                  <c:v>17.3</c:v>
                </c:pt>
                <c:pt idx="7">
                  <c:v>45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E-4BF5-9119-D0CA19BDE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7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fr-FR"/>
          </a:p>
        </c:txPr>
      </c:legendEntry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CE69A-AC1F-4303-9D46-541C05A8C6CC}" type="datetimeFigureOut">
              <a:rPr lang="fr-FR" smtClean="0"/>
              <a:t>22/06/2020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C0D74-F639-4031-88B5-4A696B005E1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83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C0D74-F639-4031-88B5-4A696B005E17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8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C0D74-F639-4031-88B5-4A696B005E17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26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C0D74-F639-4031-88B5-4A696B005E17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5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C0D74-F639-4031-88B5-4A696B005E17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49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4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329375"/>
            <a:ext cx="1820517" cy="633540"/>
          </a:xfrm>
          <a:prstGeom prst="rect">
            <a:avLst/>
          </a:prstGeom>
        </p:spPr>
      </p:pic>
      <p:sp>
        <p:nvSpPr>
          <p:cNvPr id="8" name="Arrondir un rectangle à un seul coin 7"/>
          <p:cNvSpPr/>
          <p:nvPr userDrawn="1"/>
        </p:nvSpPr>
        <p:spPr>
          <a:xfrm flipV="1">
            <a:off x="489096" y="1034041"/>
            <a:ext cx="11220893" cy="5334862"/>
          </a:xfrm>
          <a:prstGeom prst="round1Rect">
            <a:avLst>
              <a:gd name="adj" fmla="val 22179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708567"/>
            <a:ext cx="11009593" cy="6463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521293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329375"/>
            <a:ext cx="1820517" cy="633540"/>
          </a:xfrm>
          <a:prstGeom prst="rect">
            <a:avLst/>
          </a:prstGeom>
        </p:spPr>
      </p:pic>
      <p:sp>
        <p:nvSpPr>
          <p:cNvPr id="8" name="Arrondir un rectangle à un seul coin 7"/>
          <p:cNvSpPr/>
          <p:nvPr userDrawn="1"/>
        </p:nvSpPr>
        <p:spPr>
          <a:xfrm flipV="1">
            <a:off x="489096" y="1034041"/>
            <a:ext cx="11220893" cy="5334862"/>
          </a:xfrm>
          <a:prstGeom prst="round1Rect">
            <a:avLst>
              <a:gd name="adj" fmla="val 2217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708567"/>
            <a:ext cx="11009593" cy="6463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521293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329375"/>
            <a:ext cx="1820517" cy="633540"/>
          </a:xfrm>
          <a:prstGeom prst="rect">
            <a:avLst/>
          </a:prstGeom>
        </p:spPr>
      </p:pic>
      <p:sp>
        <p:nvSpPr>
          <p:cNvPr id="8" name="Arrondir un rectangle à un seul coin 7"/>
          <p:cNvSpPr/>
          <p:nvPr userDrawn="1"/>
        </p:nvSpPr>
        <p:spPr>
          <a:xfrm flipV="1">
            <a:off x="489096" y="1034041"/>
            <a:ext cx="11220893" cy="5334862"/>
          </a:xfrm>
          <a:prstGeom prst="round1Rect">
            <a:avLst>
              <a:gd name="adj" fmla="val 22179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708567"/>
            <a:ext cx="11009593" cy="6463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521293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329375"/>
            <a:ext cx="1820517" cy="633540"/>
          </a:xfrm>
          <a:prstGeom prst="rect">
            <a:avLst/>
          </a:prstGeom>
        </p:spPr>
      </p:pic>
      <p:sp>
        <p:nvSpPr>
          <p:cNvPr id="8" name="Arrondir un rectangle à un seul coin 7"/>
          <p:cNvSpPr/>
          <p:nvPr userDrawn="1"/>
        </p:nvSpPr>
        <p:spPr>
          <a:xfrm flipV="1">
            <a:off x="489096" y="1034041"/>
            <a:ext cx="11220893" cy="5334862"/>
          </a:xfrm>
          <a:prstGeom prst="round1Rect">
            <a:avLst>
              <a:gd name="adj" fmla="val 22179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708567"/>
            <a:ext cx="11009593" cy="6463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521293"/>
            <a:ext cx="1585066" cy="15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3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329375"/>
            <a:ext cx="1820517" cy="633540"/>
          </a:xfrm>
          <a:prstGeom prst="rect">
            <a:avLst/>
          </a:prstGeom>
        </p:spPr>
      </p:pic>
      <p:sp>
        <p:nvSpPr>
          <p:cNvPr id="8" name="Arrondir un rectangle à un seul coin 7"/>
          <p:cNvSpPr/>
          <p:nvPr userDrawn="1"/>
        </p:nvSpPr>
        <p:spPr>
          <a:xfrm flipV="1">
            <a:off x="489096" y="1034041"/>
            <a:ext cx="11220893" cy="5334862"/>
          </a:xfrm>
          <a:prstGeom prst="round1Rect">
            <a:avLst>
              <a:gd name="adj" fmla="val 22179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708567"/>
            <a:ext cx="11009593" cy="6463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521293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226823"/>
            <a:ext cx="2374610" cy="826364"/>
          </a:xfrm>
          <a:prstGeom prst="rect">
            <a:avLst/>
          </a:prstGeom>
        </p:spPr>
      </p:pic>
      <p:sp>
        <p:nvSpPr>
          <p:cNvPr id="24" name="Arrondir un rectangle à un seul coin 23"/>
          <p:cNvSpPr/>
          <p:nvPr userDrawn="1"/>
        </p:nvSpPr>
        <p:spPr>
          <a:xfrm flipV="1">
            <a:off x="489096" y="1160388"/>
            <a:ext cx="11220893" cy="4730048"/>
          </a:xfrm>
          <a:prstGeom prst="round1Rect">
            <a:avLst>
              <a:gd name="adj" fmla="val 26095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229595"/>
            <a:ext cx="11009593" cy="646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049580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" y="329375"/>
            <a:ext cx="1820517" cy="633540"/>
          </a:xfrm>
          <a:prstGeom prst="rect">
            <a:avLst/>
          </a:prstGeom>
        </p:spPr>
      </p:pic>
      <p:sp>
        <p:nvSpPr>
          <p:cNvPr id="8" name="Arrondir un rectangle à un seul coin 7"/>
          <p:cNvSpPr/>
          <p:nvPr userDrawn="1"/>
        </p:nvSpPr>
        <p:spPr>
          <a:xfrm flipV="1">
            <a:off x="489096" y="1034041"/>
            <a:ext cx="11220893" cy="5334862"/>
          </a:xfrm>
          <a:prstGeom prst="round1Rect">
            <a:avLst>
              <a:gd name="adj" fmla="val 22179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5708567"/>
            <a:ext cx="11009593" cy="6463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66" y="4521293"/>
            <a:ext cx="1585066" cy="15850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65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1" r:id="rId13"/>
    <p:sldLayoutId id="2147483662" r:id="rId14"/>
    <p:sldLayoutId id="2147483660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499" y="2009883"/>
            <a:ext cx="5938019" cy="311532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74109" y="1320800"/>
            <a:ext cx="564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L’Université de Lorraine</a:t>
            </a:r>
            <a:endParaRPr lang="fr-FR" sz="3200" spc="-1" dirty="0">
              <a:solidFill>
                <a:srgbClr val="FFFFFF"/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144744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0507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3" name="Rectangle 12"/>
          <p:cNvSpPr/>
          <p:nvPr/>
        </p:nvSpPr>
        <p:spPr>
          <a:xfrm>
            <a:off x="708747" y="1125625"/>
            <a:ext cx="1014398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latin typeface="Fira Sans Book"/>
              </a:rPr>
              <a:t>Les personnels de l’Université</a:t>
            </a:r>
          </a:p>
          <a:p>
            <a:pPr>
              <a:lnSpc>
                <a:spcPct val="200000"/>
              </a:lnSpc>
            </a:pPr>
            <a:r>
              <a:rPr lang="fr-FR" sz="2800" b="1" dirty="0">
                <a:solidFill>
                  <a:srgbClr val="FFFFFF"/>
                </a:solidFill>
                <a:latin typeface="Fira Sans Book"/>
              </a:rPr>
              <a:t>3900 enseignants chercheurs et enseignants </a:t>
            </a:r>
          </a:p>
          <a:p>
            <a:pPr>
              <a:lnSpc>
                <a:spcPct val="200000"/>
              </a:lnSpc>
            </a:pPr>
            <a:r>
              <a:rPr lang="fr-FR" sz="2800" b="1" dirty="0">
                <a:solidFill>
                  <a:srgbClr val="FFFFFF"/>
                </a:solidFill>
                <a:latin typeface="Fira Sans Book"/>
              </a:rPr>
              <a:t>3000 personnels BIATSS </a:t>
            </a:r>
          </a:p>
          <a:p>
            <a:pPr>
              <a:lnSpc>
                <a:spcPct val="200000"/>
              </a:lnSpc>
            </a:pPr>
            <a:endParaRPr lang="fr-FR" sz="2000" i="1" dirty="0">
              <a:solidFill>
                <a:srgbClr val="FFFFFF"/>
              </a:solidFill>
              <a:latin typeface="Fira Sans Book"/>
            </a:endParaRPr>
          </a:p>
          <a:p>
            <a:r>
              <a:rPr lang="fr-FR" sz="2000" i="1" dirty="0">
                <a:solidFill>
                  <a:srgbClr val="FFFFFF"/>
                </a:solidFill>
                <a:latin typeface="Fira Sans Book"/>
              </a:rPr>
              <a:t>BIATSS : Personnels de Bibliothèques, Ingénieurs, Administratifs, Techniciens, </a:t>
            </a:r>
          </a:p>
          <a:p>
            <a:r>
              <a:rPr lang="fr-FR" sz="2000" i="1" dirty="0">
                <a:solidFill>
                  <a:srgbClr val="FFFFFF"/>
                </a:solidFill>
                <a:latin typeface="Fira Sans Book"/>
              </a:rPr>
              <a:t>               Sociaux et de Santé </a:t>
            </a:r>
          </a:p>
          <a:p>
            <a:pPr>
              <a:lnSpc>
                <a:spcPct val="20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9727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519" y="239493"/>
            <a:ext cx="5286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000" b="1" spc="-1" dirty="0">
                <a:solidFill>
                  <a:srgbClr val="3D80E3"/>
                </a:solidFill>
                <a:latin typeface="Fira Sans Book"/>
                <a:ea typeface="ＭＳ Ｐゴシック"/>
                <a:cs typeface="DejaVu Sans"/>
              </a:rPr>
              <a:t>Domaines d’activités</a:t>
            </a:r>
            <a:endParaRPr lang="fr-FR" sz="4000" spc="-1" dirty="0">
              <a:solidFill>
                <a:srgbClr val="3D80E3"/>
              </a:solidFill>
              <a:latin typeface="Fira Sans Book"/>
              <a:ea typeface="DejaVu Sans"/>
              <a:cs typeface="DejaVu San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75810" y="1979535"/>
            <a:ext cx="1948069" cy="19083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Scientifiques</a:t>
            </a:r>
          </a:p>
        </p:txBody>
      </p:sp>
      <p:sp>
        <p:nvSpPr>
          <p:cNvPr id="11" name="Ellipse 10"/>
          <p:cNvSpPr/>
          <p:nvPr/>
        </p:nvSpPr>
        <p:spPr>
          <a:xfrm>
            <a:off x="3012566" y="1929656"/>
            <a:ext cx="1938940" cy="1953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Informatique</a:t>
            </a:r>
          </a:p>
        </p:txBody>
      </p:sp>
      <p:sp>
        <p:nvSpPr>
          <p:cNvPr id="12" name="Ellipse 11"/>
          <p:cNvSpPr/>
          <p:nvPr/>
        </p:nvSpPr>
        <p:spPr>
          <a:xfrm>
            <a:off x="5113629" y="1884253"/>
            <a:ext cx="1938940" cy="19537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Documentation</a:t>
            </a:r>
          </a:p>
        </p:txBody>
      </p:sp>
      <p:sp>
        <p:nvSpPr>
          <p:cNvPr id="13" name="Ellipse 12"/>
          <p:cNvSpPr/>
          <p:nvPr/>
        </p:nvSpPr>
        <p:spPr>
          <a:xfrm>
            <a:off x="817844" y="4017704"/>
            <a:ext cx="1935802" cy="18882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Logistique</a:t>
            </a:r>
          </a:p>
        </p:txBody>
      </p:sp>
      <p:sp>
        <p:nvSpPr>
          <p:cNvPr id="14" name="Ellipse 13"/>
          <p:cNvSpPr/>
          <p:nvPr/>
        </p:nvSpPr>
        <p:spPr>
          <a:xfrm>
            <a:off x="2988287" y="4052684"/>
            <a:ext cx="1948069" cy="18817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Administratif</a:t>
            </a:r>
          </a:p>
        </p:txBody>
      </p:sp>
      <p:sp>
        <p:nvSpPr>
          <p:cNvPr id="15" name="Ellipse 14"/>
          <p:cNvSpPr/>
          <p:nvPr/>
        </p:nvSpPr>
        <p:spPr>
          <a:xfrm>
            <a:off x="4981602" y="4017704"/>
            <a:ext cx="1951857" cy="18576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Restauration</a:t>
            </a:r>
          </a:p>
        </p:txBody>
      </p:sp>
      <p:sp>
        <p:nvSpPr>
          <p:cNvPr id="21" name="Ellipse 20"/>
          <p:cNvSpPr/>
          <p:nvPr/>
        </p:nvSpPr>
        <p:spPr>
          <a:xfrm>
            <a:off x="7283248" y="1884253"/>
            <a:ext cx="1938940" cy="19083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22" name="Ellipse 21"/>
          <p:cNvSpPr/>
          <p:nvPr/>
        </p:nvSpPr>
        <p:spPr>
          <a:xfrm>
            <a:off x="7184821" y="4048280"/>
            <a:ext cx="1962141" cy="18271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658" y="1060889"/>
            <a:ext cx="10951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FFFF"/>
                </a:solidFill>
                <a:latin typeface="Fira Sans Book"/>
              </a:rPr>
              <a:t>Ils peuvent travailler, entre autres, dans les domaines : </a:t>
            </a:r>
          </a:p>
        </p:txBody>
      </p:sp>
    </p:spTree>
    <p:extLst>
      <p:ext uri="{BB962C8B-B14F-4D97-AF65-F5344CB8AC3E}">
        <p14:creationId xmlns:p14="http://schemas.microsoft.com/office/powerpoint/2010/main" val="393780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0507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3" name="Rectangle 12"/>
          <p:cNvSpPr/>
          <p:nvPr/>
        </p:nvSpPr>
        <p:spPr>
          <a:xfrm>
            <a:off x="708747" y="1827589"/>
            <a:ext cx="10143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Des métiers répartis par grandes familles professionnelles : les BAP </a:t>
            </a:r>
          </a:p>
          <a:p>
            <a:pPr algn="ctr">
              <a:lnSpc>
                <a:spcPct val="200000"/>
              </a:lnSpc>
            </a:pPr>
            <a:endParaRPr lang="fr-FR" sz="3200" i="1" spc="-1" dirty="0">
              <a:solidFill>
                <a:srgbClr val="FFFFFF"/>
              </a:solidFill>
              <a:latin typeface="Fira Sans Book"/>
              <a:ea typeface="ＭＳ Ｐゴシック"/>
            </a:endParaRPr>
          </a:p>
          <a:p>
            <a:pPr algn="ctr">
              <a:lnSpc>
                <a:spcPct val="200000"/>
              </a:lnSpc>
            </a:pPr>
            <a:r>
              <a:rPr lang="fr-FR" sz="3200" i="1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BAP : Branches d’Activité Professionnelles </a:t>
            </a:r>
            <a:endParaRPr lang="fr-FR" sz="3200" i="1" dirty="0">
              <a:solidFill>
                <a:srgbClr val="FFFFFF"/>
              </a:solidFill>
              <a:latin typeface="Fira Sans Book"/>
            </a:endParaRPr>
          </a:p>
          <a:p>
            <a:pPr>
              <a:lnSpc>
                <a:spcPct val="20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047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4810" y="239493"/>
            <a:ext cx="4889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000" dirty="0">
                <a:solidFill>
                  <a:srgbClr val="002060"/>
                </a:solidFill>
                <a:latin typeface="Fira Sans Book"/>
              </a:rPr>
              <a:t>Diagramme par BAP</a:t>
            </a:r>
            <a:endParaRPr lang="fr-FR" sz="4000" spc="-1" dirty="0">
              <a:solidFill>
                <a:srgbClr val="002060"/>
              </a:solidFill>
              <a:latin typeface="Fira Sans Book"/>
              <a:ea typeface="DejaVu Sans"/>
              <a:cs typeface="DejaVu Sans"/>
            </a:endParaRPr>
          </a:p>
        </p:txBody>
      </p:sp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1642203914"/>
              </p:ext>
            </p:extLst>
          </p:nvPr>
        </p:nvGraphicFramePr>
        <p:xfrm>
          <a:off x="597243" y="915086"/>
          <a:ext cx="7941275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96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5849" y="1557338"/>
            <a:ext cx="9515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 Book"/>
                <a:ea typeface="Calibri"/>
              </a:rPr>
              <a:t>Répartition des effectifs administratifs par BAP et catégorie au 31/12/2018 :</a:t>
            </a:r>
            <a:endParaRPr lang="fr-FR" sz="2000" spc="-1" dirty="0">
              <a:solidFill>
                <a:schemeClr val="accent1">
                  <a:lumMod val="60000"/>
                  <a:lumOff val="40000"/>
                </a:schemeClr>
              </a:solidFill>
              <a:latin typeface="Fira Sans Book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4" y="2389789"/>
            <a:ext cx="8576031" cy="30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3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3425" y="1973260"/>
            <a:ext cx="10458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400" dirty="0">
                <a:solidFill>
                  <a:srgbClr val="FFFFFF"/>
                </a:solidFill>
                <a:latin typeface="Fira Sans Book"/>
              </a:rPr>
              <a:t>III - Les métiers à l’Université de Lorraine</a:t>
            </a:r>
            <a:endParaRPr lang="fr-FR" sz="4400" b="1" spc="-1" dirty="0">
              <a:solidFill>
                <a:srgbClr val="FFFFFF"/>
              </a:solidFill>
              <a:latin typeface="Fira Sans Book"/>
              <a:ea typeface="ＭＳ Ｐゴシック"/>
              <a:cs typeface="DejaVu Sans"/>
            </a:endParaRPr>
          </a:p>
        </p:txBody>
      </p:sp>
      <p:pic>
        <p:nvPicPr>
          <p:cNvPr id="3" name="Picture 2" descr="Résultat de recherche d'images pour &quot;travailler à l'université de lorrain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94" y="2742701"/>
            <a:ext cx="79248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8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0507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4" name="Rectangle 3"/>
          <p:cNvSpPr/>
          <p:nvPr/>
        </p:nvSpPr>
        <p:spPr>
          <a:xfrm>
            <a:off x="2963334" y="350329"/>
            <a:ext cx="8571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dirty="0">
                <a:solidFill>
                  <a:srgbClr val="002060"/>
                </a:solidFill>
                <a:latin typeface="Fira Sans Book"/>
              </a:rPr>
              <a:t>Des métiers prioritairement administratifs</a:t>
            </a:r>
            <a:endParaRPr lang="fr-FR" sz="3600" spc="-1" dirty="0">
              <a:solidFill>
                <a:srgbClr val="002060"/>
              </a:solidFill>
              <a:latin typeface="Fira Sans Book"/>
              <a:ea typeface="DejaVu Sans"/>
              <a:cs typeface="DejaVu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783" y="1120248"/>
            <a:ext cx="108263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solidFill>
                  <a:srgbClr val="FFFFFF"/>
                </a:solidFill>
                <a:latin typeface="Fira Sans Book"/>
              </a:rPr>
              <a:t>En 2016, sur plus de 3 200 personnels « administratifs »près d’1 emploi sur 2 appartient à la BAP J « Gestion Administrative et Pilotage ». </a:t>
            </a:r>
          </a:p>
          <a:p>
            <a:endParaRPr lang="fr-FR" sz="2000" dirty="0">
              <a:solidFill>
                <a:srgbClr val="FFFFFF"/>
              </a:solidFill>
              <a:latin typeface="Fira Sans Book"/>
            </a:endParaRPr>
          </a:p>
          <a:p>
            <a:pPr algn="just"/>
            <a:r>
              <a:rPr lang="fr-FR" sz="2200" dirty="0">
                <a:solidFill>
                  <a:srgbClr val="FFFFFF"/>
                </a:solidFill>
                <a:latin typeface="Fira Sans Book"/>
              </a:rPr>
              <a:t>Cette BAP regroupe la majorité des métiers administratifs exercés au sein de l’établissement qui sont ventilés au sein de </a:t>
            </a:r>
            <a:r>
              <a:rPr lang="fr-FR" sz="2200" b="1" dirty="0">
                <a:solidFill>
                  <a:srgbClr val="FFFFFF"/>
                </a:solidFill>
                <a:latin typeface="Fira Sans Book"/>
              </a:rPr>
              <a:t>6 familles d'activités professionnelles </a:t>
            </a:r>
            <a:r>
              <a:rPr lang="fr-FR" sz="2200" dirty="0">
                <a:solidFill>
                  <a:srgbClr val="FFFFFF"/>
                </a:solidFill>
                <a:latin typeface="Fira Sans Book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FFFF00"/>
                </a:solidFill>
                <a:latin typeface="Fira Sans Book"/>
              </a:rPr>
              <a:t>Formation continue, orientation et insertion professionnelle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FFFF00"/>
                </a:solidFill>
                <a:latin typeface="Fira Sans Book"/>
              </a:rPr>
              <a:t>Partenariat, valorisation de la recherche, coopération internationale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FFFF00"/>
                </a:solidFill>
                <a:latin typeface="Fira Sans Book"/>
              </a:rPr>
              <a:t>Administration et pilotage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FFFF00"/>
                </a:solidFill>
                <a:latin typeface="Fira Sans Book"/>
              </a:rPr>
              <a:t>Ressources humaines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FFFF00"/>
                </a:solidFill>
                <a:latin typeface="Fira Sans Book"/>
              </a:rPr>
              <a:t>Gestion financière et comptable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FFFF00"/>
                </a:solidFill>
                <a:latin typeface="Fira Sans Book"/>
              </a:rPr>
              <a:t>Affaires juridiques</a:t>
            </a:r>
          </a:p>
        </p:txBody>
      </p:sp>
    </p:spTree>
    <p:extLst>
      <p:ext uri="{BB962C8B-B14F-4D97-AF65-F5344CB8AC3E}">
        <p14:creationId xmlns:p14="http://schemas.microsoft.com/office/powerpoint/2010/main" val="355920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03055" y="329363"/>
            <a:ext cx="968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002060"/>
                </a:solidFill>
                <a:latin typeface="Arial Narrow"/>
                <a:ea typeface="ＭＳ Ｐゴシック"/>
              </a:rPr>
              <a:t>La notion d’emploi-type en lien avec celle de métier </a:t>
            </a:r>
            <a:endParaRPr lang="fr-FR" sz="3200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07" y="1560422"/>
            <a:ext cx="10977420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00">
              <a:lnSpc>
                <a:spcPct val="100000"/>
              </a:lnSpc>
              <a:spcBef>
                <a:spcPts val="360"/>
              </a:spcBef>
            </a:pPr>
            <a:r>
              <a:rPr lang="fr-FR" sz="28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Plus de </a:t>
            </a:r>
            <a:r>
              <a:rPr lang="fr-FR" sz="2800" spc="-1" dirty="0">
                <a:solidFill>
                  <a:srgbClr val="FF0000"/>
                </a:solidFill>
                <a:latin typeface="Fira Sans Book"/>
                <a:ea typeface="ＭＳ Ｐゴシック"/>
              </a:rPr>
              <a:t>170 emplois-types REFERENS </a:t>
            </a:r>
            <a:r>
              <a:rPr lang="fr-FR" sz="28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(sur 240 ciblés dans le référentiel) sont actuellement recensés au sein de l’UL parmi les fonctions exercées par les personnels administratifs titulaires et/ou en CDI.</a:t>
            </a:r>
            <a:endParaRPr lang="fr-FR" sz="2800" spc="-1" dirty="0">
              <a:solidFill>
                <a:srgbClr val="002060"/>
              </a:solidFill>
              <a:latin typeface="Fira Sans Book"/>
            </a:endParaRPr>
          </a:p>
          <a:p>
            <a:pPr marL="169920" lvl="0"/>
            <a:endParaRPr lang="fr-FR" sz="14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352440" lvl="0" indent="-182160" algn="ctr"/>
            <a:r>
              <a:rPr lang="fr-FR" sz="2400" b="1" spc="-1" dirty="0">
                <a:solidFill>
                  <a:srgbClr val="FFFF00"/>
                </a:solidFill>
                <a:latin typeface="Fira Sans Book"/>
                <a:ea typeface="DejaVu Sans"/>
                <a:cs typeface="DejaVu Sans"/>
              </a:rPr>
              <a:t>https://data.enseignementsup-recherche.gouv.fr/pages/referens/</a:t>
            </a:r>
          </a:p>
          <a:p>
            <a:pPr marL="352440" lvl="0" indent="-182160"/>
            <a:endParaRPr lang="fr-FR" sz="14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352440" lvl="0" indent="-182160"/>
            <a:endParaRPr lang="fr-FR" sz="14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352440" lvl="0" indent="-182160"/>
            <a:endParaRPr lang="fr-FR" sz="14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268200">
              <a:lnSpc>
                <a:spcPct val="100000"/>
              </a:lnSpc>
              <a:spcBef>
                <a:spcPts val="360"/>
              </a:spcBef>
            </a:pPr>
            <a:r>
              <a:rPr lang="fr-FR" sz="2000" i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Toutefois, une minorité d’emplois-types concentre la majorité des effectifs administratifs UL. </a:t>
            </a:r>
            <a:endParaRPr lang="fr-FR" sz="2000" i="1" spc="-1" dirty="0">
              <a:solidFill>
                <a:srgbClr val="002060"/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373715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0507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4" name="Rectangle 3"/>
          <p:cNvSpPr/>
          <p:nvPr/>
        </p:nvSpPr>
        <p:spPr>
          <a:xfrm>
            <a:off x="2897611" y="350329"/>
            <a:ext cx="8703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solidFill>
                  <a:srgbClr val="002060"/>
                </a:solidFill>
                <a:latin typeface="Fira Sans Book"/>
              </a:rPr>
              <a:t>Derrière un emploi-type…plusieurs métiers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17600" y="1431636"/>
            <a:ext cx="103170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lvl="0" indent="-267840" algn="just">
              <a:spcBef>
                <a:spcPts val="400"/>
              </a:spcBef>
            </a:pP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Ce constat doit être complété par le fait qu’un même emploi-type peut</a:t>
            </a:r>
            <a:r>
              <a:rPr lang="fr-FR" sz="2200" spc="-1" dirty="0">
                <a:solidFill>
                  <a:srgbClr val="FFFFFF"/>
                </a:solidFill>
                <a:latin typeface="Fira Sans Book"/>
                <a:ea typeface="DejaVu Sans"/>
                <a:cs typeface="DejaVu Sans"/>
              </a:rPr>
              <a:t> </a:t>
            </a: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recouvrir </a:t>
            </a:r>
          </a:p>
          <a:p>
            <a:pPr marL="268200" lvl="0" indent="-267840" algn="just">
              <a:spcBef>
                <a:spcPts val="400"/>
              </a:spcBef>
            </a:pP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une diversité de métiers plus ou moins importante. </a:t>
            </a:r>
            <a:endParaRPr lang="fr-FR" sz="2200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68200" lvl="0" indent="-267840" algn="just">
              <a:spcBef>
                <a:spcPts val="400"/>
              </a:spcBef>
            </a:pP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Ainsi, l’emploi-type d’opérateur logistique (BAP G) qui concerne 257</a:t>
            </a:r>
            <a:r>
              <a:rPr lang="fr-FR" sz="2200" spc="-1" dirty="0">
                <a:solidFill>
                  <a:srgbClr val="FFFFFF"/>
                </a:solidFill>
                <a:latin typeface="Fira Sans Book"/>
                <a:ea typeface="DejaVu Sans"/>
                <a:cs typeface="DejaVu Sans"/>
              </a:rPr>
              <a:t> </a:t>
            </a: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effectifs peut </a:t>
            </a:r>
          </a:p>
          <a:p>
            <a:pPr marL="268200" lvl="0" indent="-267840" algn="just">
              <a:spcBef>
                <a:spcPts val="400"/>
              </a:spcBef>
            </a:pP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correspondre aux métiers suivants : </a:t>
            </a:r>
            <a:endParaRPr lang="fr-FR" sz="2200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7600" y="3078946"/>
            <a:ext cx="8672945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260" indent="-342900" algn="just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000" b="1" spc="-1" dirty="0">
                <a:solidFill>
                  <a:schemeClr val="tx1">
                    <a:lumMod val="75000"/>
                  </a:schemeClr>
                </a:solidFill>
                <a:latin typeface="Fira Sans Book"/>
                <a:ea typeface="ＭＳ Ｐゴシック"/>
              </a:rPr>
              <a:t>Agent d’accueil physique et téléphonique, </a:t>
            </a:r>
            <a:endParaRPr lang="fr-FR" sz="2000" b="1" spc="-1" dirty="0">
              <a:solidFill>
                <a:schemeClr val="tx1">
                  <a:lumMod val="75000"/>
                </a:schemeClr>
              </a:solidFill>
              <a:latin typeface="Fira Sans Book"/>
            </a:endParaRPr>
          </a:p>
          <a:p>
            <a:pPr marL="343260" indent="-342900" algn="just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000" b="1" spc="-1" dirty="0">
                <a:solidFill>
                  <a:schemeClr val="tx1">
                    <a:lumMod val="75000"/>
                  </a:schemeClr>
                </a:solidFill>
                <a:latin typeface="Fira Sans Book"/>
                <a:ea typeface="ＭＳ Ｐゴシック"/>
              </a:rPr>
              <a:t>Gestionnaire courrier, </a:t>
            </a:r>
            <a:endParaRPr lang="fr-FR" sz="2000" b="1" spc="-1" dirty="0">
              <a:solidFill>
                <a:schemeClr val="tx1">
                  <a:lumMod val="75000"/>
                </a:schemeClr>
              </a:solidFill>
              <a:latin typeface="Fira Sans Book"/>
            </a:endParaRPr>
          </a:p>
          <a:p>
            <a:pPr marL="343260" indent="-342900" algn="just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000" b="1" spc="-1" dirty="0">
                <a:solidFill>
                  <a:schemeClr val="tx1">
                    <a:lumMod val="75000"/>
                  </a:schemeClr>
                </a:solidFill>
                <a:latin typeface="Fira Sans Book"/>
                <a:ea typeface="ＭＳ Ｐゴシック"/>
              </a:rPr>
              <a:t>Vaguemestre, gardien,</a:t>
            </a:r>
            <a:endParaRPr lang="fr-FR" sz="2000" b="1" spc="-1" dirty="0">
              <a:solidFill>
                <a:schemeClr val="tx1">
                  <a:lumMod val="75000"/>
                </a:schemeClr>
              </a:solidFill>
              <a:latin typeface="Fira Sans Book"/>
            </a:endParaRPr>
          </a:p>
          <a:p>
            <a:pPr marL="343260" indent="-342900" algn="just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000" b="1" spc="-1" dirty="0">
                <a:solidFill>
                  <a:schemeClr val="tx1">
                    <a:lumMod val="75000"/>
                  </a:schemeClr>
                </a:solidFill>
                <a:latin typeface="Fira Sans Book"/>
                <a:ea typeface="ＭＳ Ｐゴシック"/>
              </a:rPr>
              <a:t>Gestionnaire des installations techniques, gestionnaire du parc</a:t>
            </a:r>
            <a:endParaRPr lang="fr-FR" sz="2000" b="1" spc="-1" dirty="0">
              <a:solidFill>
                <a:schemeClr val="tx1">
                  <a:lumMod val="75000"/>
                </a:schemeClr>
              </a:solidFill>
              <a:latin typeface="Fira Sans Book"/>
            </a:endParaRPr>
          </a:p>
          <a:p>
            <a:pPr marL="3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fr-FR" sz="2000" b="1" spc="-1" dirty="0">
                <a:solidFill>
                  <a:schemeClr val="tx1">
                    <a:lumMod val="75000"/>
                  </a:schemeClr>
                </a:solidFill>
                <a:latin typeface="Fira Sans Book"/>
                <a:ea typeface="ＭＳ Ｐゴシック"/>
              </a:rPr>
              <a:t>     automobile, agent en charge du nettoyage des locaux, appariteur,</a:t>
            </a:r>
            <a:endParaRPr lang="fr-FR" sz="2000" b="1" spc="-1" dirty="0">
              <a:solidFill>
                <a:schemeClr val="tx1">
                  <a:lumMod val="75000"/>
                </a:schemeClr>
              </a:solidFill>
              <a:latin typeface="Fira Sans Book"/>
            </a:endParaRPr>
          </a:p>
          <a:p>
            <a:pPr marL="343260" indent="-342900" algn="just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000" b="1" spc="-1" dirty="0">
                <a:solidFill>
                  <a:schemeClr val="tx1">
                    <a:lumMod val="75000"/>
                  </a:schemeClr>
                </a:solidFill>
                <a:latin typeface="Fira Sans Book"/>
                <a:ea typeface="ＭＳ Ｐゴシック"/>
              </a:rPr>
              <a:t>Manutentionnaire, reprographe, veilleur, etc…</a:t>
            </a:r>
            <a:endParaRPr lang="fr-FR" sz="2000" b="1" spc="-1" dirty="0">
              <a:solidFill>
                <a:schemeClr val="tx1">
                  <a:lumMod val="75000"/>
                </a:schemeClr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3812379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8269" y="442689"/>
            <a:ext cx="7304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solidFill>
                  <a:srgbClr val="002060"/>
                </a:solidFill>
                <a:latin typeface="Fira Sans Book"/>
              </a:rPr>
              <a:t>Les emplois-type majoritaires à l’UL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32872" y="1413163"/>
            <a:ext cx="10243127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indent="-267840" algn="just">
              <a:lnSpc>
                <a:spcPct val="100000"/>
              </a:lnSpc>
              <a:spcBef>
                <a:spcPts val="400"/>
              </a:spcBef>
            </a:pPr>
            <a:r>
              <a:rPr lang="fr-FR" sz="24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Des fiches métiers sont disponibles sur le site internet pour appréhender les</a:t>
            </a:r>
          </a:p>
          <a:p>
            <a:pPr marL="268200" indent="-267840" algn="just">
              <a:lnSpc>
                <a:spcPct val="100000"/>
              </a:lnSpc>
              <a:spcBef>
                <a:spcPts val="400"/>
              </a:spcBef>
            </a:pPr>
            <a:r>
              <a:rPr lang="fr-FR" sz="24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emplois</a:t>
            </a:r>
            <a:r>
              <a:rPr lang="fr-FR" sz="2400" spc="-1" dirty="0">
                <a:solidFill>
                  <a:srgbClr val="FFFF00"/>
                </a:solidFill>
                <a:latin typeface="Fira Sans Book"/>
              </a:rPr>
              <a:t> </a:t>
            </a:r>
            <a:r>
              <a:rPr lang="fr-FR" sz="24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types et  métiers majoritaires dans l’établissement : </a:t>
            </a:r>
            <a:endParaRPr lang="fr-FR" sz="2400" spc="-1" dirty="0">
              <a:solidFill>
                <a:srgbClr val="FFFF00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400"/>
              </a:spcBef>
            </a:pPr>
            <a:endParaRPr lang="fr-FR" spc="-1" dirty="0">
              <a:solidFill>
                <a:srgbClr val="000000"/>
              </a:solidFill>
              <a:latin typeface="Arial"/>
            </a:endParaRPr>
          </a:p>
          <a:p>
            <a:pPr marL="343260" indent="-3429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400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Adjoint en gestion administratif,</a:t>
            </a:r>
            <a:endParaRPr lang="fr-FR" sz="2400" spc="-1" dirty="0">
              <a:solidFill>
                <a:srgbClr val="FFFFFF"/>
              </a:solidFill>
              <a:latin typeface="Fira Sans Book"/>
            </a:endParaRPr>
          </a:p>
          <a:p>
            <a:pPr marL="343260" indent="-3429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400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Technicien en Gestion Administrative,</a:t>
            </a:r>
            <a:endParaRPr lang="fr-FR" sz="2400" spc="-1" dirty="0">
              <a:solidFill>
                <a:srgbClr val="FFFFFF"/>
              </a:solidFill>
              <a:latin typeface="Fira Sans Book"/>
            </a:endParaRPr>
          </a:p>
          <a:p>
            <a:pPr marL="343260" indent="-3429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400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Opérateur logistique,</a:t>
            </a:r>
          </a:p>
          <a:p>
            <a:pPr marL="343260" indent="-3429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400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Aide d'information documentaire et de collections patrimoniales,</a:t>
            </a:r>
            <a:endParaRPr lang="fr-FR" sz="2400" spc="-1" dirty="0">
              <a:solidFill>
                <a:srgbClr val="FFFFFF"/>
              </a:solidFill>
              <a:latin typeface="Fira Sans Book"/>
            </a:endParaRPr>
          </a:p>
          <a:p>
            <a:pPr marL="343260" indent="-3429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2400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Gestionnaire financier et comptable.</a:t>
            </a:r>
          </a:p>
        </p:txBody>
      </p:sp>
    </p:spTree>
    <p:extLst>
      <p:ext uri="{BB962C8B-B14F-4D97-AF65-F5344CB8AC3E}">
        <p14:creationId xmlns:p14="http://schemas.microsoft.com/office/powerpoint/2010/main" val="42574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1200507" y="1527386"/>
            <a:ext cx="8485625" cy="4868734"/>
            <a:chOff x="457200" y="1344090"/>
            <a:chExt cx="8485625" cy="4343190"/>
          </a:xfrm>
        </p:grpSpPr>
        <p:sp>
          <p:nvSpPr>
            <p:cNvPr id="7" name="CustomShape 3"/>
            <p:cNvSpPr/>
            <p:nvPr/>
          </p:nvSpPr>
          <p:spPr>
            <a:xfrm>
              <a:off x="713585" y="1344090"/>
              <a:ext cx="8229240" cy="596851"/>
            </a:xfrm>
            <a:prstGeom prst="roundRect">
              <a:avLst>
                <a:gd name="adj" fmla="val 16667"/>
              </a:avLst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CB7DD"/>
              </a:solidFill>
              <a:prstDash val="solid"/>
              <a:round/>
            </a:ln>
            <a:effectLst/>
          </p:spPr>
          <p:txBody>
            <a:bodyPr lIns="175680" tIns="175680" rIns="118080" bIns="17568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86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100" b="0" i="0" u="none" strike="noStrike" kern="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8" name="CustomShape 6"/>
            <p:cNvSpPr/>
            <p:nvPr/>
          </p:nvSpPr>
          <p:spPr>
            <a:xfrm>
              <a:off x="457200" y="5174280"/>
              <a:ext cx="8229240" cy="513000"/>
            </a:xfrm>
            <a:prstGeom prst="rect">
              <a:avLst/>
            </a:prstGeom>
            <a:noFill/>
            <a:ln>
              <a:noFill/>
            </a:ln>
            <a:effectLst/>
          </p:spPr>
        </p:sp>
      </p:grpSp>
      <p:sp>
        <p:nvSpPr>
          <p:cNvPr id="9" name="CustomShape 3"/>
          <p:cNvSpPr/>
          <p:nvPr/>
        </p:nvSpPr>
        <p:spPr>
          <a:xfrm>
            <a:off x="1456892" y="2333132"/>
            <a:ext cx="8229240" cy="669072"/>
          </a:xfrm>
          <a:prstGeom prst="roundRect">
            <a:avLst>
              <a:gd name="adj" fmla="val 16667"/>
            </a:avLst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CB7DD"/>
            </a:solidFill>
            <a:prstDash val="solid"/>
            <a:round/>
          </a:ln>
          <a:effectLst/>
        </p:spPr>
        <p:txBody>
          <a:bodyPr lIns="175680" tIns="175680" rIns="118080" bIns="175680" anchor="ctr"/>
          <a:lstStyle/>
          <a:p>
            <a:pPr lvl="0"/>
            <a:r>
              <a:rPr lang="fr-FR" b="1" dirty="0">
                <a:solidFill>
                  <a:srgbClr val="4CB7DD"/>
                </a:solidFill>
                <a:latin typeface="Arial"/>
                <a:ea typeface="DejaVu Sans"/>
                <a:cs typeface="DejaVu Sans"/>
              </a:rPr>
              <a:t>  </a:t>
            </a:r>
            <a:r>
              <a:rPr lang="fr-FR" b="1" dirty="0">
                <a:solidFill>
                  <a:schemeClr val="bg1"/>
                </a:solidFill>
                <a:latin typeface="Fira Sans Book"/>
                <a:ea typeface="DejaVu Sans"/>
                <a:cs typeface="DejaVu Sans"/>
              </a:rPr>
              <a:t>II - Qui travaille à l’Université de Lorraine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1456892" y="3061707"/>
            <a:ext cx="8229240" cy="669072"/>
          </a:xfrm>
          <a:prstGeom prst="roundRect">
            <a:avLst>
              <a:gd name="adj" fmla="val 16667"/>
            </a:avLst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CB7DD"/>
            </a:solidFill>
            <a:prstDash val="solid"/>
            <a:round/>
          </a:ln>
          <a:effectLst/>
        </p:spPr>
        <p:txBody>
          <a:bodyPr lIns="175680" tIns="175680" rIns="118080" bIns="175680" anchor="ctr"/>
          <a:lstStyle/>
          <a:p>
            <a:pPr lvl="0"/>
            <a:r>
              <a:rPr lang="fr-FR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Fira Sans Book"/>
                <a:ea typeface="DejaVu Sans"/>
                <a:cs typeface="DejaVu Sans"/>
              </a:rPr>
              <a:t>III - Les métiers à l’Université de Lorraine</a:t>
            </a:r>
          </a:p>
        </p:txBody>
      </p:sp>
      <p:sp>
        <p:nvSpPr>
          <p:cNvPr id="11" name="CustomShape 3"/>
          <p:cNvSpPr/>
          <p:nvPr/>
        </p:nvSpPr>
        <p:spPr>
          <a:xfrm>
            <a:off x="1456892" y="3829628"/>
            <a:ext cx="8229240" cy="669072"/>
          </a:xfrm>
          <a:prstGeom prst="roundRect">
            <a:avLst>
              <a:gd name="adj" fmla="val 16667"/>
            </a:avLst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CB7DD"/>
            </a:solidFill>
            <a:prstDash val="solid"/>
            <a:round/>
          </a:ln>
          <a:effectLst/>
        </p:spPr>
        <p:txBody>
          <a:bodyPr lIns="175680" tIns="175680" rIns="118080" bIns="175680" anchor="ctr"/>
          <a:lstStyle/>
          <a:p>
            <a:pPr lvl="0"/>
            <a:r>
              <a:rPr lang="fr-FR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Fira Sans Book"/>
                <a:ea typeface="DejaVu Sans"/>
                <a:cs typeface="DejaVu Sans"/>
              </a:rPr>
              <a:t>IV - Comment accéder aux emplois de l’Université de Lorraine</a:t>
            </a:r>
          </a:p>
        </p:txBody>
      </p:sp>
      <p:sp>
        <p:nvSpPr>
          <p:cNvPr id="12" name="CustomShape 3"/>
          <p:cNvSpPr/>
          <p:nvPr/>
        </p:nvSpPr>
        <p:spPr>
          <a:xfrm>
            <a:off x="1456892" y="4598834"/>
            <a:ext cx="8229240" cy="669072"/>
          </a:xfrm>
          <a:prstGeom prst="roundRect">
            <a:avLst>
              <a:gd name="adj" fmla="val 16667"/>
            </a:avLst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CB7DD"/>
            </a:solidFill>
            <a:prstDash val="solid"/>
            <a:round/>
          </a:ln>
          <a:effectLst/>
        </p:spPr>
        <p:txBody>
          <a:bodyPr lIns="175680" tIns="175680" rIns="118080" bIns="175680" anchor="ctr"/>
          <a:lstStyle/>
          <a:p>
            <a:pPr lvl="0"/>
            <a:r>
              <a:rPr lang="fr-FR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Fira Sans Book"/>
                <a:ea typeface="DejaVu Sans"/>
                <a:cs typeface="DejaVu Sans"/>
              </a:rPr>
              <a:t>V - Actualités et Evènements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8683" y="1723953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schemeClr val="bg1"/>
                </a:solidFill>
                <a:latin typeface="Fira Sans Book"/>
                <a:ea typeface="DejaVu Sans"/>
                <a:cs typeface="DejaVu Sans"/>
              </a:rPr>
              <a:t>I - Présentation de l’Université de Lorraine</a:t>
            </a:r>
          </a:p>
        </p:txBody>
      </p:sp>
    </p:spTree>
    <p:extLst>
      <p:ext uri="{BB962C8B-B14F-4D97-AF65-F5344CB8AC3E}">
        <p14:creationId xmlns:p14="http://schemas.microsoft.com/office/powerpoint/2010/main" val="131484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7663" y="358907"/>
            <a:ext cx="5391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>
                <a:solidFill>
                  <a:srgbClr val="002060"/>
                </a:solidFill>
                <a:latin typeface="Fira Sans Book"/>
              </a:rPr>
              <a:t>Les métiers rares à l’UL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32872" y="1413163"/>
            <a:ext cx="10243127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lvl="0" indent="-267840" algn="just">
              <a:spcBef>
                <a:spcPts val="360"/>
              </a:spcBef>
            </a:pPr>
            <a:r>
              <a:rPr lang="fr-FR" sz="2200" dirty="0">
                <a:solidFill>
                  <a:srgbClr val="FFFF00"/>
                </a:solidFill>
                <a:latin typeface="Fira Sans Book"/>
                <a:ea typeface="ＭＳ Ｐゴシック"/>
                <a:cs typeface="DejaVu Sans"/>
              </a:rPr>
              <a:t>Certains emplois-types sont parfois méconnus au sein de  l’établissement</a:t>
            </a:r>
          </a:p>
          <a:p>
            <a:pPr marL="268200" lvl="0" indent="-267840" algn="just">
              <a:spcBef>
                <a:spcPts val="360"/>
              </a:spcBef>
            </a:pPr>
            <a:r>
              <a:rPr lang="fr-FR" sz="2200" dirty="0">
                <a:solidFill>
                  <a:srgbClr val="FFFF00"/>
                </a:solidFill>
                <a:latin typeface="Fira Sans Book"/>
                <a:ea typeface="ＭＳ Ｐゴシック"/>
                <a:cs typeface="DejaVu Sans"/>
              </a:rPr>
              <a:t>comme : </a:t>
            </a:r>
            <a:endParaRPr lang="fr-FR" spc="-1" dirty="0">
              <a:solidFill>
                <a:srgbClr val="FFFF00"/>
              </a:solidFill>
              <a:latin typeface="Fira Sans Book"/>
              <a:ea typeface="DejaVu Sans"/>
              <a:cs typeface="DejaVu Sans"/>
            </a:endParaRPr>
          </a:p>
          <a:p>
            <a:pPr marL="286110" lvl="0" indent="-285750" algn="just">
              <a:spcBef>
                <a:spcPts val="36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Technicien-ne en prothèse dentaire 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(cf. Odontologie) ou </a:t>
            </a: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préparateur-trice en anatomie 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(cf. Médecine,  laboratoire d’anatomie).</a:t>
            </a: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lvl="0" algn="just">
              <a:spcBef>
                <a:spcPts val="360"/>
              </a:spcBef>
              <a:buClr>
                <a:srgbClr val="FFFF00"/>
              </a:buClr>
            </a:pP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86110" lvl="0" indent="-285750" algn="just">
              <a:spcBef>
                <a:spcPts val="36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Technicien-ne en chaudronnerie et soudage 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(Polytech NANCY),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DejaVu Sans"/>
                <a:cs typeface="DejaVu Sans"/>
              </a:rPr>
              <a:t> </a:t>
            </a: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technicien-ne souffleur de verre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 (Polytech NANCY SCDT) ou encore les métiers liés au domaine de l’électrotechnique ( ex : expert-e électrotechnicien).</a:t>
            </a: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85750" lvl="0" indent="-285750" algn="just">
              <a:spcBef>
                <a:spcPts val="36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86110" lvl="0" indent="-285750" algn="just">
              <a:spcBef>
                <a:spcPts val="36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Chargé-e de projets culturels 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(- théâtre SAULCY) et/ou </a:t>
            </a: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assistant-e de collections muséales 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(responsable des herbiers au CJBN (Conservatoire des Jardins Botaniques de Nancy).</a:t>
            </a: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85750" lvl="0" indent="-285750" algn="just">
              <a:spcBef>
                <a:spcPts val="36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86110" lvl="0" indent="-285750" algn="just">
              <a:spcBef>
                <a:spcPts val="36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Manager énergie 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ou </a:t>
            </a: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responsable du pôle énergie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. </a:t>
            </a: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8606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87760" y="358907"/>
            <a:ext cx="6571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>
                <a:solidFill>
                  <a:srgbClr val="002060"/>
                </a:solidFill>
                <a:latin typeface="Fira Sans Book"/>
              </a:rPr>
              <a:t>Les métiers en devenir à l’UL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32872" y="1413163"/>
            <a:ext cx="10243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r>
              <a:rPr lang="fr-FR" sz="24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Les métiers administratifs sont en perpétuelle évolution et l’accent peut </a:t>
            </a: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r>
              <a:rPr lang="fr-FR" sz="24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aussi</a:t>
            </a:r>
            <a:r>
              <a:rPr lang="fr-FR" sz="2400" spc="-1" dirty="0">
                <a:solidFill>
                  <a:srgbClr val="FFFF00"/>
                </a:solidFill>
                <a:latin typeface="Fira Sans Book"/>
              </a:rPr>
              <a:t> </a:t>
            </a:r>
            <a:r>
              <a:rPr lang="fr-FR" sz="24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être mis à l’avenir sur les métiers et/ou domaines suivants à forts </a:t>
            </a: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r>
              <a:rPr lang="fr-FR" sz="24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enjeux et</a:t>
            </a:r>
            <a:r>
              <a:rPr lang="fr-FR" sz="2400" spc="-1" dirty="0">
                <a:solidFill>
                  <a:srgbClr val="FFFF00"/>
                </a:solidFill>
                <a:latin typeface="Fira Sans Book"/>
              </a:rPr>
              <a:t> </a:t>
            </a:r>
            <a:r>
              <a:rPr lang="fr-FR" sz="24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potentiels de développement dans notre établissement :</a:t>
            </a:r>
          </a:p>
          <a:p>
            <a:pPr marL="268200" lvl="0" indent="-267840" algn="just">
              <a:spcBef>
                <a:spcPts val="360"/>
              </a:spcBef>
            </a:pPr>
            <a:endParaRPr lang="fr-FR" b="1" spc="-1" dirty="0">
              <a:solidFill>
                <a:srgbClr val="0070C0"/>
              </a:solidFill>
              <a:latin typeface="Arial"/>
              <a:ea typeface="ＭＳ Ｐゴシック"/>
              <a:cs typeface="DejaVu Sans"/>
            </a:endParaRPr>
          </a:p>
          <a:p>
            <a:pPr marL="286110" lvl="0" indent="-285750" algn="just">
              <a:lnSpc>
                <a:spcPct val="150000"/>
              </a:lnSpc>
              <a:spcBef>
                <a:spcPts val="360"/>
              </a:spcBef>
              <a:buFont typeface="Wingdings" panose="05000000000000000000" pitchFamily="2" charset="2"/>
              <a:buChar char="v"/>
            </a:pP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Métiers liés au NTIC, à l’ingénierie et au conseil,</a:t>
            </a: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86110" lvl="0" indent="-285750" algn="just">
              <a:spcBef>
                <a:spcPts val="360"/>
              </a:spcBef>
              <a:buFont typeface="Wingdings" panose="05000000000000000000" pitchFamily="2" charset="2"/>
              <a:buChar char="v"/>
            </a:pP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Métiers liés à la prospection et au développement des relations entre l’université et ses partenaires externes </a:t>
            </a:r>
            <a:r>
              <a:rPr lang="fr-FR" spc="-1" dirty="0">
                <a:solidFill>
                  <a:srgbClr val="FFFF00"/>
                </a:solidFill>
                <a:latin typeface="Fira Sans Book"/>
                <a:ea typeface="ＭＳ Ｐゴシック"/>
                <a:cs typeface="DejaVu Sans"/>
              </a:rPr>
              <a:t>(lien avec les acteurs du monde économique, développement des passerelles, partenariats)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,</a:t>
            </a: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86110" lvl="0" indent="-285750" algn="just">
              <a:lnSpc>
                <a:spcPct val="150000"/>
              </a:lnSpc>
              <a:spcBef>
                <a:spcPts val="360"/>
              </a:spcBef>
              <a:buFont typeface="Wingdings" panose="05000000000000000000" pitchFamily="2" charset="2"/>
              <a:buChar char="v"/>
            </a:pP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Chargé(e) d'évaluation des politiques publiques,</a:t>
            </a: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86110" lvl="0" indent="-285750" algn="just">
              <a:spcBef>
                <a:spcPts val="360"/>
              </a:spcBef>
              <a:buFont typeface="Wingdings" panose="05000000000000000000" pitchFamily="2" charset="2"/>
              <a:buChar char="v"/>
            </a:pPr>
            <a:r>
              <a:rPr lang="fr-FR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Chef(fe) de projet foncier urbanisme et aménagement </a:t>
            </a:r>
            <a:r>
              <a:rPr lang="fr-FR" spc="-1" dirty="0">
                <a:solidFill>
                  <a:srgbClr val="FFFF00"/>
                </a:solidFill>
                <a:latin typeface="Fira Sans Book"/>
                <a:ea typeface="ＭＳ Ｐゴシック"/>
                <a:cs typeface="DejaVu Sans"/>
              </a:rPr>
              <a:t>(dévolution du patrimoine </a:t>
            </a:r>
          </a:p>
          <a:p>
            <a:pPr marL="360" lvl="0" algn="just">
              <a:spcBef>
                <a:spcPts val="360"/>
              </a:spcBef>
            </a:pPr>
            <a:r>
              <a:rPr lang="fr-FR" spc="-1" dirty="0">
                <a:solidFill>
                  <a:srgbClr val="FFFF00"/>
                </a:solidFill>
                <a:latin typeface="Fira Sans Book"/>
                <a:ea typeface="ＭＳ Ｐゴシック"/>
                <a:cs typeface="DejaVu Sans"/>
              </a:rPr>
              <a:t>     immobilier possible par l’Etat à terme)</a:t>
            </a:r>
            <a:r>
              <a:rPr lang="fr-FR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.</a:t>
            </a:r>
            <a:endParaRPr lang="fr-FR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endParaRPr lang="fr-FR" sz="2400" spc="-1" dirty="0">
              <a:solidFill>
                <a:srgbClr val="FFFF00"/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423843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/>
          <p:cNvPicPr/>
          <p:nvPr/>
        </p:nvPicPr>
        <p:blipFill>
          <a:blip r:embed="rId2"/>
          <a:stretch/>
        </p:blipFill>
        <p:spPr>
          <a:xfrm>
            <a:off x="835838" y="2979515"/>
            <a:ext cx="3348000" cy="239076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66619" y="1415940"/>
            <a:ext cx="110466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FFFF"/>
                </a:solidFill>
                <a:latin typeface="Fira Sans Book"/>
              </a:rPr>
              <a:t>IV- Comment accéder aux emplois de l’Université de Lorraine</a:t>
            </a:r>
          </a:p>
        </p:txBody>
      </p:sp>
      <p:sp>
        <p:nvSpPr>
          <p:cNvPr id="4" name="Organigramme : Connecteur 3"/>
          <p:cNvSpPr/>
          <p:nvPr/>
        </p:nvSpPr>
        <p:spPr>
          <a:xfrm>
            <a:off x="4615728" y="3357216"/>
            <a:ext cx="159471" cy="157018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855873" y="3174115"/>
            <a:ext cx="724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FF"/>
                </a:solidFill>
                <a:latin typeface="Fira Sans Book"/>
              </a:rPr>
              <a:t>LES RECRUTEMENTS EXTERNES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55873" y="4304663"/>
            <a:ext cx="49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FF"/>
                </a:solidFill>
                <a:latin typeface="Fira Sans Book"/>
              </a:rPr>
              <a:t>LES CONCOURS</a:t>
            </a:r>
          </a:p>
        </p:txBody>
      </p:sp>
      <p:sp>
        <p:nvSpPr>
          <p:cNvPr id="7" name="Organigramme : Connecteur 6"/>
          <p:cNvSpPr/>
          <p:nvPr/>
        </p:nvSpPr>
        <p:spPr>
          <a:xfrm>
            <a:off x="4621573" y="4487764"/>
            <a:ext cx="159471" cy="157018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79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526" y="1110733"/>
            <a:ext cx="10390983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00" indent="-267840">
              <a:lnSpc>
                <a:spcPct val="100000"/>
              </a:lnSpc>
              <a:spcBef>
                <a:spcPts val="400"/>
              </a:spcBef>
            </a:pPr>
            <a:r>
              <a:rPr lang="fr-FR" sz="2400" b="1" i="1" u="sng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 Book"/>
                <a:ea typeface="ＭＳ Ｐゴシック"/>
              </a:rPr>
              <a:t>Quelques chiffres</a:t>
            </a:r>
            <a:endParaRPr lang="fr-FR" sz="2400" spc="-1" dirty="0">
              <a:solidFill>
                <a:schemeClr val="accent1">
                  <a:lumMod val="60000"/>
                  <a:lumOff val="40000"/>
                </a:schemeClr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400"/>
              </a:spcBef>
            </a:pP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Sur la période janvier 2018- novembre 2018 , nous avons publié </a:t>
            </a:r>
            <a:r>
              <a:rPr lang="fr-FR" sz="2400" b="1" u="sng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172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</a:rPr>
              <a:t> </a:t>
            </a:r>
            <a:r>
              <a:rPr lang="fr-FR" sz="2400" b="1" u="sng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offres</a:t>
            </a:r>
          </a:p>
          <a:p>
            <a:pPr marL="268200" indent="-267840">
              <a:lnSpc>
                <a:spcPct val="100000"/>
              </a:lnSpc>
              <a:spcBef>
                <a:spcPts val="400"/>
              </a:spcBef>
            </a:pPr>
            <a:r>
              <a:rPr lang="fr-FR" sz="2400" b="1" u="sng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d’emplois</a:t>
            </a: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réparties  sur toute l’Université de Lorraine. </a:t>
            </a:r>
          </a:p>
          <a:p>
            <a:pPr marL="268200" indent="-267840">
              <a:lnSpc>
                <a:spcPct val="100000"/>
              </a:lnSpc>
              <a:spcBef>
                <a:spcPts val="400"/>
              </a:spcBef>
            </a:pP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Sur ces172 offres, </a:t>
            </a: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88%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sont à temps plein.</a:t>
            </a: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268200" indent="-267840">
              <a:lnSpc>
                <a:spcPct val="150000"/>
              </a:lnSpc>
              <a:spcBef>
                <a:spcPts val="360"/>
              </a:spcBef>
            </a:pPr>
            <a:r>
              <a:rPr lang="fr-FR" b="1" i="1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Par lieu géographique :</a:t>
            </a:r>
            <a:endParaRPr lang="fr-FR" b="1" spc="-1" dirty="0">
              <a:solidFill>
                <a:srgbClr val="FFFF00"/>
              </a:solidFill>
              <a:latin typeface="Fira Sans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6332" y="358907"/>
            <a:ext cx="767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>
                <a:solidFill>
                  <a:srgbClr val="002060"/>
                </a:solidFill>
                <a:latin typeface="Fira Sans Book"/>
              </a:rPr>
              <a:t>LES RECRUTEMENTS EXTERNES</a:t>
            </a:r>
          </a:p>
        </p:txBody>
      </p:sp>
      <p:graphicFrame>
        <p:nvGraphicFramePr>
          <p:cNvPr id="7" name="Table 4"/>
          <p:cNvGraphicFramePr/>
          <p:nvPr>
            <p:extLst>
              <p:ext uri="{D42A27DB-BD31-4B8C-83A1-F6EECF244321}">
                <p14:modId xmlns:p14="http://schemas.microsoft.com/office/powerpoint/2010/main" val="2795298785"/>
              </p:ext>
            </p:extLst>
          </p:nvPr>
        </p:nvGraphicFramePr>
        <p:xfrm>
          <a:off x="3101909" y="3301076"/>
          <a:ext cx="5796360" cy="2595600"/>
        </p:xfrm>
        <a:graphic>
          <a:graphicData uri="http://schemas.openxmlformats.org/drawingml/2006/table">
            <a:tbl>
              <a:tblPr/>
              <a:tblGrid>
                <a:gridCol w="1403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Catg. A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Catg. B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Catg. C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3A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Epinal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Metz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CF543F"/>
                          </a:solidFill>
                          <a:latin typeface="Arial"/>
                        </a:rPr>
                        <a:t>Nancy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CF543F"/>
                          </a:solidFill>
                          <a:latin typeface="Arial"/>
                        </a:rPr>
                        <a:t>136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Sarreguemines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Thionville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CF543F"/>
                          </a:solidFill>
                          <a:latin typeface="Arial"/>
                        </a:rPr>
                        <a:t>78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CF543F"/>
                          </a:solidFill>
                          <a:latin typeface="Arial"/>
                        </a:rPr>
                        <a:t>69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172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290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8343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25" y="1230608"/>
            <a:ext cx="7005154" cy="4460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7760" y="358907"/>
            <a:ext cx="871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00" lvl="0" indent="-267840">
              <a:spcBef>
                <a:spcPts val="400"/>
              </a:spcBef>
            </a:pPr>
            <a:r>
              <a:rPr lang="fr-FR" sz="2800" b="1" spc="-1" dirty="0">
                <a:solidFill>
                  <a:srgbClr val="C300D6">
                    <a:lumMod val="60000"/>
                    <a:lumOff val="40000"/>
                  </a:srgbClr>
                </a:solidFill>
                <a:latin typeface="Fira Sans Book"/>
                <a:ea typeface="ＭＳ Ｐゴシック"/>
              </a:rPr>
              <a:t>Par Branches d’Activités Professionnelles (BAP) :</a:t>
            </a:r>
            <a:endParaRPr lang="fr-FR" sz="2800" spc="-1" dirty="0">
              <a:solidFill>
                <a:srgbClr val="C300D6">
                  <a:lumMod val="60000"/>
                  <a:lumOff val="40000"/>
                </a:srgbClr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2822351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/>
          <p:nvPr/>
        </p:nvPicPr>
        <p:blipFill>
          <a:blip r:embed="rId2"/>
          <a:stretch/>
        </p:blipFill>
        <p:spPr>
          <a:xfrm rot="1852307">
            <a:off x="9910467" y="2064574"/>
            <a:ext cx="1449360" cy="1449360"/>
          </a:xfrm>
          <a:prstGeom prst="rect">
            <a:avLst/>
          </a:prstGeom>
          <a:ln>
            <a:noFill/>
          </a:ln>
        </p:spPr>
      </p:pic>
      <p:sp>
        <p:nvSpPr>
          <p:cNvPr id="8" name="CustomShape 6"/>
          <p:cNvSpPr/>
          <p:nvPr/>
        </p:nvSpPr>
        <p:spPr>
          <a:xfrm>
            <a:off x="1208343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9" name="Rectangle 8"/>
          <p:cNvSpPr/>
          <p:nvPr/>
        </p:nvSpPr>
        <p:spPr>
          <a:xfrm>
            <a:off x="3187760" y="358907"/>
            <a:ext cx="7212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00" lvl="0" indent="-267840">
              <a:spcBef>
                <a:spcPts val="400"/>
              </a:spcBef>
            </a:pPr>
            <a:r>
              <a:rPr lang="fr-FR" sz="2800" b="1" spc="-1" dirty="0">
                <a:solidFill>
                  <a:srgbClr val="C300D6">
                    <a:lumMod val="60000"/>
                    <a:lumOff val="40000"/>
                  </a:srgbClr>
                </a:solidFill>
                <a:latin typeface="Fira Sans Book"/>
                <a:ea typeface="ＭＳ Ｐゴシック"/>
              </a:rPr>
              <a:t>Où retrouver nos offres de recrutement ?</a:t>
            </a:r>
            <a:endParaRPr lang="fr-FR" sz="2800" spc="-1" dirty="0">
              <a:solidFill>
                <a:srgbClr val="C300D6">
                  <a:lumMod val="60000"/>
                  <a:lumOff val="40000"/>
                </a:srgbClr>
              </a:solidFill>
              <a:latin typeface="Fira Sans Book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9684" y="1239600"/>
            <a:ext cx="10570280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fr-FR" sz="20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Sur les sites références dans la recherche d’emploi comme </a:t>
            </a:r>
            <a:r>
              <a:rPr lang="fr-FR" sz="2000" b="1" i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Pôle Emploi</a:t>
            </a:r>
            <a:r>
              <a:rPr lang="fr-FR" sz="20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 (pour catg. C et B) et </a:t>
            </a:r>
            <a:r>
              <a:rPr lang="fr-FR" sz="2000" b="1" i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l’APEC</a:t>
            </a:r>
            <a:r>
              <a:rPr lang="fr-FR" sz="20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 (pour catg. A)</a:t>
            </a:r>
            <a:endParaRPr lang="fr-FR" sz="2000" spc="-1" dirty="0">
              <a:solidFill>
                <a:srgbClr val="002060"/>
              </a:solidFill>
              <a:latin typeface="Fira Sans Book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fr-FR" spc="-1" dirty="0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fr-FR" sz="2000" dirty="0">
                <a:solidFill>
                  <a:srgbClr val="002060"/>
                </a:solidFill>
                <a:latin typeface="Fira Sans Book"/>
                <a:ea typeface="ＭＳ Ｐゴシック"/>
              </a:rPr>
              <a:t>Les réseaux sociaux : </a:t>
            </a:r>
            <a:r>
              <a:rPr lang="fr-FR" sz="2000" b="1" i="1" dirty="0">
                <a:solidFill>
                  <a:srgbClr val="002060"/>
                </a:solidFill>
                <a:latin typeface="Fira Sans Book"/>
                <a:ea typeface="ＭＳ Ｐゴシック"/>
              </a:rPr>
              <a:t>Linkedin, Tweeter, Facebook, Instagram </a:t>
            </a:r>
            <a:endParaRPr lang="fr-FR" sz="2000" dirty="0">
              <a:solidFill>
                <a:srgbClr val="002060"/>
              </a:solidFill>
              <a:latin typeface="Fira Sans Book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000" spc="-1" dirty="0">
              <a:solidFill>
                <a:srgbClr val="000000"/>
              </a:solidFill>
              <a:latin typeface="Fira Sans Book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fr-FR" sz="2000" spc="-1" dirty="0">
              <a:solidFill>
                <a:srgbClr val="000000"/>
              </a:solidFill>
              <a:latin typeface="Fira Sans Book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fr-FR" sz="20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Le site web de </a:t>
            </a:r>
            <a:r>
              <a:rPr lang="fr-FR" sz="20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l’Université de Lorraine </a:t>
            </a:r>
            <a:r>
              <a:rPr lang="fr-FR" sz="20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:</a:t>
            </a:r>
            <a:endParaRPr lang="fr-FR" sz="2000" spc="-1" dirty="0">
              <a:solidFill>
                <a:srgbClr val="002060"/>
              </a:solidFill>
              <a:latin typeface="Fira Sans Book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fr-FR" spc="-1" dirty="0">
                <a:solidFill>
                  <a:srgbClr val="FFFF00"/>
                </a:solidFill>
                <a:latin typeface="Arial"/>
                <a:ea typeface="ＭＳ Ｐゴシック"/>
              </a:rPr>
              <a:t>    </a:t>
            </a:r>
            <a:r>
              <a:rPr lang="fr-FR" sz="20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 </a:t>
            </a:r>
            <a:r>
              <a:rPr lang="fr-FR" sz="2000" b="1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WWW.UNIV-LORRAINE.FR </a:t>
            </a:r>
            <a:endParaRPr lang="fr-FR" sz="2000" spc="-1" dirty="0">
              <a:solidFill>
                <a:srgbClr val="FFFF00"/>
              </a:solidFill>
              <a:latin typeface="Fira Sans Book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fr-FR" sz="20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     Onglet : «</a:t>
            </a:r>
            <a:r>
              <a:rPr lang="fr-FR" sz="2000" spc="-1" dirty="0">
                <a:solidFill>
                  <a:srgbClr val="000000"/>
                </a:solidFill>
                <a:latin typeface="Fira Sans Book"/>
                <a:ea typeface="ＭＳ Ｐゴシック"/>
              </a:rPr>
              <a:t> </a:t>
            </a:r>
            <a:r>
              <a:rPr lang="fr-FR" sz="2000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Travailler à l’université</a:t>
            </a:r>
            <a:r>
              <a:rPr lang="fr-FR" sz="2000" spc="-1" dirty="0">
                <a:solidFill>
                  <a:srgbClr val="000000"/>
                </a:solidFill>
                <a:latin typeface="Fira Sans Book"/>
                <a:ea typeface="ＭＳ Ｐゴシック"/>
              </a:rPr>
              <a:t> </a:t>
            </a:r>
            <a:r>
              <a:rPr lang="fr-FR" sz="20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»</a:t>
            </a:r>
            <a:endParaRPr lang="fr-FR" sz="2000" spc="-1" dirty="0">
              <a:solidFill>
                <a:srgbClr val="002060"/>
              </a:solidFill>
              <a:latin typeface="Fira Sans Book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fr-FR" spc="-1" dirty="0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fr-FR" sz="20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Le site web </a:t>
            </a:r>
            <a:r>
              <a:rPr lang="fr-FR" sz="20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PLATINE/Université de Lorraine</a:t>
            </a:r>
            <a:endParaRPr lang="fr-FR" sz="2000" b="1" spc="-1" dirty="0">
              <a:solidFill>
                <a:srgbClr val="002060"/>
              </a:solidFill>
              <a:latin typeface="Fira Sans Book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fr-FR" sz="2000" b="1" spc="-1" dirty="0">
                <a:solidFill>
                  <a:srgbClr val="FFFF00"/>
                </a:solidFill>
                <a:latin typeface="Fira Sans Book"/>
                <a:ea typeface="ＭＳ Ｐゴシック"/>
              </a:rPr>
              <a:t>PLATINE.UNIV-LORRAINE.FR</a:t>
            </a:r>
            <a:endParaRPr lang="fr-FR" sz="2000" spc="-1" dirty="0">
              <a:solidFill>
                <a:srgbClr val="FFFF00"/>
              </a:solidFill>
              <a:latin typeface="Fira Sans Book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fr-FR" sz="20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Directement sur la page d’accueil</a:t>
            </a:r>
            <a:endParaRPr lang="fr-FR" sz="2000" spc="-1" dirty="0">
              <a:solidFill>
                <a:srgbClr val="002060"/>
              </a:solidFill>
              <a:latin typeface="Fira Sans Book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559539" y="2327565"/>
            <a:ext cx="240145" cy="2216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559538" y="3397058"/>
            <a:ext cx="240145" cy="2216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559537" y="4796367"/>
            <a:ext cx="240145" cy="2216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559539" y="1368908"/>
            <a:ext cx="240145" cy="2216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6"/>
          <p:cNvPicPr/>
          <p:nvPr/>
        </p:nvPicPr>
        <p:blipFill>
          <a:blip r:embed="rId3"/>
          <a:stretch/>
        </p:blipFill>
        <p:spPr>
          <a:xfrm>
            <a:off x="3779880" y="2689560"/>
            <a:ext cx="450360" cy="398520"/>
          </a:xfrm>
          <a:prstGeom prst="rect">
            <a:avLst/>
          </a:prstGeom>
          <a:ln>
            <a:noFill/>
          </a:ln>
        </p:spPr>
      </p:pic>
      <p:pic>
        <p:nvPicPr>
          <p:cNvPr id="14" name="Image 9"/>
          <p:cNvPicPr/>
          <p:nvPr/>
        </p:nvPicPr>
        <p:blipFill>
          <a:blip r:embed="rId4"/>
          <a:stretch/>
        </p:blipFill>
        <p:spPr>
          <a:xfrm>
            <a:off x="4836600" y="2707784"/>
            <a:ext cx="491400" cy="399600"/>
          </a:xfrm>
          <a:prstGeom prst="rect">
            <a:avLst/>
          </a:prstGeom>
          <a:ln>
            <a:noFill/>
          </a:ln>
        </p:spPr>
      </p:pic>
      <p:pic>
        <p:nvPicPr>
          <p:cNvPr id="15" name="Image 8"/>
          <p:cNvPicPr/>
          <p:nvPr/>
        </p:nvPicPr>
        <p:blipFill>
          <a:blip r:embed="rId5"/>
          <a:stretch/>
        </p:blipFill>
        <p:spPr>
          <a:xfrm>
            <a:off x="7430174" y="2724704"/>
            <a:ext cx="383040" cy="382680"/>
          </a:xfrm>
          <a:prstGeom prst="rect">
            <a:avLst/>
          </a:prstGeom>
          <a:ln>
            <a:noFill/>
          </a:ln>
        </p:spPr>
      </p:pic>
      <p:pic>
        <p:nvPicPr>
          <p:cNvPr id="16" name="Image 7"/>
          <p:cNvPicPr/>
          <p:nvPr/>
        </p:nvPicPr>
        <p:blipFill>
          <a:blip r:embed="rId6"/>
          <a:stretch/>
        </p:blipFill>
        <p:spPr>
          <a:xfrm>
            <a:off x="6120854" y="2705137"/>
            <a:ext cx="395280" cy="395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833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2843" y="1557338"/>
            <a:ext cx="10812612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00">
              <a:lnSpc>
                <a:spcPct val="100000"/>
              </a:lnSpc>
              <a:spcBef>
                <a:spcPts val="360"/>
              </a:spcBef>
            </a:pP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En 2019, </a:t>
            </a:r>
            <a:r>
              <a:rPr lang="fr-FR" sz="2400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 Book"/>
                <a:ea typeface="ＭＳ Ｐゴシック"/>
              </a:rPr>
              <a:t>l’</a:t>
            </a:r>
            <a:r>
              <a:rPr lang="fr-FR" sz="2400" b="1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 Book"/>
                <a:ea typeface="ＭＳ Ｐゴシック"/>
              </a:rPr>
              <a:t>Université de Lorraine a ouvert 101 emplois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aux différents recrutements :</a:t>
            </a: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268200">
              <a:lnSpc>
                <a:spcPct val="100000"/>
              </a:lnSpc>
              <a:spcBef>
                <a:spcPts val="360"/>
              </a:spcBef>
            </a:pPr>
            <a:endParaRPr lang="fr-FR" sz="2400" spc="-1" dirty="0">
              <a:solidFill>
                <a:srgbClr val="000000"/>
              </a:solidFill>
              <a:latin typeface="Fira Sans Book"/>
            </a:endParaRPr>
          </a:p>
          <a:p>
            <a:pPr marL="268200">
              <a:lnSpc>
                <a:spcPct val="150000"/>
              </a:lnSpc>
              <a:spcBef>
                <a:spcPts val="360"/>
              </a:spcBef>
            </a:pP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76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 au titre des </a:t>
            </a: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concours ITRF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externes et internes de catégories A, B et C,</a:t>
            </a: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268200">
              <a:lnSpc>
                <a:spcPct val="150000"/>
              </a:lnSpc>
              <a:spcBef>
                <a:spcPts val="360"/>
              </a:spcBef>
            </a:pP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13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 au titre des recrutements pour les </a:t>
            </a: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Bénéficiaires de l'Obligation d'Emploi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,</a:t>
            </a: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268200">
              <a:lnSpc>
                <a:spcPct val="150000"/>
              </a:lnSpc>
              <a:spcBef>
                <a:spcPts val="360"/>
              </a:spcBef>
            </a:pP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9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 au titre des </a:t>
            </a: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Recrutements Directs,</a:t>
            </a:r>
          </a:p>
          <a:p>
            <a:pPr marL="268200">
              <a:lnSpc>
                <a:spcPct val="150000"/>
              </a:lnSpc>
              <a:spcBef>
                <a:spcPts val="360"/>
              </a:spcBef>
            </a:pP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3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par la voie </a:t>
            </a:r>
            <a:r>
              <a:rPr lang="fr-FR" sz="24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du PACTE.</a:t>
            </a:r>
            <a:endParaRPr lang="fr-FR" sz="2400" b="1" spc="-1" dirty="0">
              <a:solidFill>
                <a:srgbClr val="002060"/>
              </a:solidFill>
              <a:latin typeface="Fira Sans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1791" y="294252"/>
            <a:ext cx="3903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>
                <a:solidFill>
                  <a:srgbClr val="002060"/>
                </a:solidFill>
                <a:latin typeface="Fira Sans Book"/>
              </a:rPr>
              <a:t>LES CONCOURS</a:t>
            </a:r>
          </a:p>
        </p:txBody>
      </p:sp>
      <p:pic>
        <p:nvPicPr>
          <p:cNvPr id="5" name="Image 1"/>
          <p:cNvPicPr/>
          <p:nvPr/>
        </p:nvPicPr>
        <p:blipFill>
          <a:blip r:embed="rId3"/>
          <a:stretch/>
        </p:blipFill>
        <p:spPr>
          <a:xfrm>
            <a:off x="9585516" y="54522"/>
            <a:ext cx="2208960" cy="1369440"/>
          </a:xfrm>
          <a:prstGeom prst="rect">
            <a:avLst/>
          </a:prstGeom>
          <a:ln>
            <a:noFill/>
          </a:ln>
        </p:spPr>
      </p:pic>
      <p:sp>
        <p:nvSpPr>
          <p:cNvPr id="8" name="Flèche droite 7"/>
          <p:cNvSpPr/>
          <p:nvPr/>
        </p:nvSpPr>
        <p:spPr>
          <a:xfrm>
            <a:off x="732843" y="3022217"/>
            <a:ext cx="240145" cy="221672"/>
          </a:xfrm>
          <a:prstGeom prst="rightArrow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732843" y="3638972"/>
            <a:ext cx="240145" cy="221672"/>
          </a:xfrm>
          <a:prstGeom prst="rightArrow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732843" y="4751217"/>
            <a:ext cx="240145" cy="221672"/>
          </a:xfrm>
          <a:prstGeom prst="rightArrow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732842" y="5367972"/>
            <a:ext cx="240145" cy="221672"/>
          </a:xfrm>
          <a:prstGeom prst="rightArrow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13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8343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" name="ZoneTexte 2"/>
          <p:cNvSpPr txBox="1"/>
          <p:nvPr/>
        </p:nvSpPr>
        <p:spPr>
          <a:xfrm>
            <a:off x="919757" y="1138000"/>
            <a:ext cx="10570280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Inscriptions à faire depuis le site du Ministère de l’Education Nationale, de</a:t>
            </a:r>
            <a:endParaRPr lang="fr-FR" sz="2200" spc="-1" dirty="0">
              <a:solidFill>
                <a:srgbClr val="002060"/>
              </a:solidFill>
              <a:latin typeface="Fira Sans Book"/>
            </a:endParaRP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l’Enseignement Supérieur et de la recherche </a:t>
            </a:r>
            <a:r>
              <a:rPr lang="fr-FR" sz="2200" u="sng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de fin mars à fin avril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 :</a:t>
            </a:r>
          </a:p>
          <a:p>
            <a:pPr marL="268200" indent="-267840" algn="ctr">
              <a:lnSpc>
                <a:spcPct val="150000"/>
              </a:lnSpc>
              <a:spcBef>
                <a:spcPts val="360"/>
              </a:spcBef>
            </a:pPr>
            <a:r>
              <a:rPr lang="fr-FR" sz="2200" b="1" spc="-1" dirty="0">
                <a:latin typeface="Fira Sans Book"/>
              </a:rPr>
              <a:t>https://www.enseignementsup-recherche.gouv.fr</a:t>
            </a: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endParaRPr lang="fr-FR" sz="2200" spc="-1" dirty="0">
              <a:solidFill>
                <a:srgbClr val="000000"/>
              </a:solidFill>
              <a:latin typeface="Fira Sans Book"/>
              <a:ea typeface="ＭＳ Ｐゴシック"/>
            </a:endParaRP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Et compléter un dossier de candidature et le renvoyer, accompagné de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</a:rPr>
              <a:t> 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toutes les </a:t>
            </a: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pièces demandées au centre organisateur.</a:t>
            </a:r>
            <a:endParaRPr lang="fr-FR" sz="2200" spc="-1" dirty="0">
              <a:solidFill>
                <a:srgbClr val="002060"/>
              </a:solidFill>
              <a:latin typeface="Fira Sans Book"/>
            </a:endParaRP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endParaRPr lang="fr-FR" sz="2200" spc="-1" dirty="0">
              <a:solidFill>
                <a:srgbClr val="000000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Ces concours se déroulent en </a:t>
            </a:r>
            <a:r>
              <a:rPr lang="fr-FR" sz="2200" b="1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2 phases</a:t>
            </a:r>
            <a:r>
              <a:rPr lang="fr-FR" sz="2200" spc="-1" dirty="0">
                <a:solidFill>
                  <a:srgbClr val="000000"/>
                </a:solidFill>
                <a:latin typeface="Fira Sans Book"/>
                <a:ea typeface="ＭＳ Ｐゴシック"/>
              </a:rPr>
              <a:t> </a:t>
            </a: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:</a:t>
            </a:r>
            <a:r>
              <a:rPr lang="fr-FR" sz="2200" spc="-1" dirty="0">
                <a:solidFill>
                  <a:srgbClr val="000000"/>
                </a:solidFill>
                <a:latin typeface="Fira Sans Book"/>
                <a:ea typeface="ＭＳ Ｐゴシック"/>
              </a:rPr>
              <a:t> </a:t>
            </a:r>
            <a:r>
              <a:rPr lang="fr-FR" sz="2200" u="sng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une phase d’admissibilité</a:t>
            </a: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 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(épreuve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</a:rPr>
              <a:t> 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Écrite </a:t>
            </a: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ou Étude de dossier), dont la période s’échelonne de </a:t>
            </a:r>
            <a:r>
              <a:rPr lang="fr-FR" sz="2200" u="sng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mai à juillet 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et </a:t>
            </a: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une</a:t>
            </a:r>
            <a:r>
              <a:rPr lang="fr-FR" sz="2200" spc="-1" dirty="0">
                <a:solidFill>
                  <a:srgbClr val="000000"/>
                </a:solidFill>
                <a:latin typeface="Fira Sans Book"/>
                <a:ea typeface="ＭＳ Ｐゴシック"/>
              </a:rPr>
              <a:t> </a:t>
            </a:r>
            <a:r>
              <a:rPr lang="fr-FR" sz="2200" u="sng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phase </a:t>
            </a: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r>
              <a:rPr lang="fr-FR" sz="2200" u="sng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d’admission</a:t>
            </a:r>
            <a:r>
              <a:rPr lang="fr-FR" sz="2200" u="sng" spc="-1" dirty="0">
                <a:solidFill>
                  <a:srgbClr val="FFFFFF"/>
                </a:solidFill>
                <a:latin typeface="Fira Sans Book"/>
              </a:rPr>
              <a:t> 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(entretien oral et pour certains concours épreuve professionnelle) qui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</a:rPr>
              <a:t> </a:t>
            </a: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s’échelonne de </a:t>
            </a:r>
            <a:r>
              <a:rPr lang="fr-FR" sz="2200" u="sng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juin à début octobre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.</a:t>
            </a:r>
            <a:endParaRPr lang="fr-FR" sz="2200" spc="-1" dirty="0">
              <a:solidFill>
                <a:srgbClr val="002060"/>
              </a:solidFill>
              <a:latin typeface="Fira Sans Book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662616" y="4117492"/>
            <a:ext cx="240145" cy="2216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666496" y="1258168"/>
            <a:ext cx="240145" cy="2216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5"/>
          <p:cNvPicPr/>
          <p:nvPr/>
        </p:nvPicPr>
        <p:blipFill>
          <a:blip r:embed="rId2"/>
          <a:stretch/>
        </p:blipFill>
        <p:spPr>
          <a:xfrm>
            <a:off x="4230240" y="204867"/>
            <a:ext cx="2471087" cy="9331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973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2842" y="1276925"/>
            <a:ext cx="108126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00">
              <a:lnSpc>
                <a:spcPct val="100000"/>
              </a:lnSpc>
              <a:spcBef>
                <a:spcPts val="360"/>
              </a:spcBef>
            </a:pPr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 Book"/>
              </a:rPr>
              <a:t>Conditions générales de recevabilité</a:t>
            </a:r>
            <a:endParaRPr lang="fr-FR" sz="2800" spc="-1" dirty="0">
              <a:solidFill>
                <a:schemeClr val="accent1">
                  <a:lumMod val="60000"/>
                  <a:lumOff val="40000"/>
                </a:schemeClr>
              </a:solidFill>
              <a:latin typeface="Fira Sans Book"/>
            </a:endParaRPr>
          </a:p>
          <a:p>
            <a:endParaRPr lang="fr-FR" sz="2200" dirty="0">
              <a:solidFill>
                <a:srgbClr val="002060"/>
              </a:solidFill>
              <a:latin typeface="Fira Sans Book"/>
            </a:endParaRPr>
          </a:p>
          <a:p>
            <a:endParaRPr lang="fr-FR" sz="2200" dirty="0">
              <a:solidFill>
                <a:srgbClr val="002060"/>
              </a:solidFill>
              <a:latin typeface="Fira Sans Book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2060"/>
                </a:solidFill>
                <a:latin typeface="Fira Sans Book"/>
              </a:rPr>
              <a:t>Posséder la nationalité  française  ou  être  ressortissant  d'un  autre  État  membre  de  la  Communauté  européenne ou partie à l'espace économique européen (pour les catégories B et C),</a:t>
            </a:r>
          </a:p>
          <a:p>
            <a:endParaRPr lang="fr-FR" sz="2200" dirty="0">
              <a:solidFill>
                <a:srgbClr val="002060"/>
              </a:solidFill>
              <a:latin typeface="Fira Sans Book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2060"/>
                </a:solidFill>
                <a:latin typeface="Fira Sans Book"/>
              </a:rPr>
              <a:t>Jouir  de  ses  droits  civiques  et  ne  pas  avoir  subi  de  condamnations  incompatibles  avec  l'exercice  des  fonctions,</a:t>
            </a:r>
          </a:p>
          <a:p>
            <a:r>
              <a:rPr lang="fr-FR" sz="2200" dirty="0">
                <a:solidFill>
                  <a:srgbClr val="002060"/>
                </a:solidFill>
                <a:latin typeface="Fira Sans Book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2060"/>
                </a:solidFill>
                <a:latin typeface="Fira Sans Book"/>
              </a:rPr>
              <a:t>Se trouver en position régulière au regard du code du service national. </a:t>
            </a:r>
          </a:p>
        </p:txBody>
      </p:sp>
    </p:spTree>
    <p:extLst>
      <p:ext uri="{BB962C8B-B14F-4D97-AF65-F5344CB8AC3E}">
        <p14:creationId xmlns:p14="http://schemas.microsoft.com/office/powerpoint/2010/main" val="3086311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86507" y="1283854"/>
            <a:ext cx="1024312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lvl="0">
              <a:spcBef>
                <a:spcPts val="360"/>
              </a:spcBef>
            </a:pPr>
            <a:r>
              <a:rPr lang="fr-FR" sz="3200" b="1" dirty="0">
                <a:solidFill>
                  <a:srgbClr val="FFFFFF"/>
                </a:solidFill>
                <a:latin typeface="Fira Sans Book"/>
              </a:rPr>
              <a:t>Recevabilité : les conditions de diplômes pour les concours externes</a:t>
            </a:r>
          </a:p>
          <a:p>
            <a:endParaRPr lang="fr-FR" sz="2200" dirty="0">
              <a:solidFill>
                <a:srgbClr val="FFFF00"/>
              </a:solidFill>
              <a:latin typeface="Fira Sans Book"/>
            </a:endParaRPr>
          </a:p>
          <a:p>
            <a:r>
              <a:rPr lang="fr-FR" sz="2200" dirty="0">
                <a:solidFill>
                  <a:srgbClr val="FFFF00"/>
                </a:solidFill>
                <a:latin typeface="Fira Sans Book"/>
              </a:rPr>
              <a:t>Le diplôme :</a:t>
            </a:r>
          </a:p>
          <a:p>
            <a:pPr lvl="0"/>
            <a:endParaRPr lang="fr-FR" sz="2200" dirty="0">
              <a:solidFill>
                <a:srgbClr val="FFFFFF"/>
              </a:solidFill>
              <a:latin typeface="Fira Sans Book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FFFFFF"/>
                </a:solidFill>
                <a:latin typeface="Fira Sans Book"/>
              </a:rPr>
              <a:t>IGR</a:t>
            </a:r>
            <a:r>
              <a:rPr lang="fr-FR" sz="2200" dirty="0">
                <a:solidFill>
                  <a:srgbClr val="FFFFFF"/>
                </a:solidFill>
                <a:latin typeface="Fira Sans Book"/>
              </a:rPr>
              <a:t> = Doctorat, diplôme d’ingénieur       </a:t>
            </a:r>
            <a:r>
              <a:rPr lang="fr-FR" sz="2200" b="1" dirty="0">
                <a:solidFill>
                  <a:srgbClr val="FFFFFF"/>
                </a:solidFill>
                <a:latin typeface="Fira Sans Book"/>
              </a:rPr>
              <a:t>TCS</a:t>
            </a:r>
            <a:r>
              <a:rPr lang="fr-FR" sz="2200" dirty="0">
                <a:solidFill>
                  <a:srgbClr val="FFFFFF"/>
                </a:solidFill>
                <a:latin typeface="Fira Sans Book"/>
              </a:rPr>
              <a:t> = Niveau 3 (DUT, BTS, DEUG, …)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FFFFFF"/>
                </a:solidFill>
                <a:latin typeface="Fira Sans Book"/>
              </a:rPr>
              <a:t>IGE</a:t>
            </a:r>
            <a:r>
              <a:rPr lang="fr-FR" sz="2200" dirty="0">
                <a:solidFill>
                  <a:srgbClr val="FFFFFF"/>
                </a:solidFill>
                <a:latin typeface="Fira Sans Book"/>
              </a:rPr>
              <a:t> = Niveau 2 (licence, master)            </a:t>
            </a:r>
            <a:r>
              <a:rPr lang="fr-FR" sz="2200" b="1" dirty="0">
                <a:solidFill>
                  <a:srgbClr val="FFFFFF"/>
                </a:solidFill>
                <a:latin typeface="Fira Sans Book"/>
              </a:rPr>
              <a:t>TCN</a:t>
            </a:r>
            <a:r>
              <a:rPr lang="fr-FR" sz="2200" dirty="0">
                <a:solidFill>
                  <a:srgbClr val="FFFFFF"/>
                </a:solidFill>
                <a:latin typeface="Fira Sans Book"/>
              </a:rPr>
              <a:t> = Niveau 4 (BAC, …)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FFFFFF"/>
                </a:solidFill>
                <a:latin typeface="Fira Sans Book"/>
              </a:rPr>
              <a:t>ASI</a:t>
            </a:r>
            <a:r>
              <a:rPr lang="fr-FR" sz="2200" dirty="0">
                <a:solidFill>
                  <a:srgbClr val="FFFFFF"/>
                </a:solidFill>
                <a:latin typeface="Fira Sans Book"/>
              </a:rPr>
              <a:t> = Niveau 3 (DUT, BTS, DEUG, …)   </a:t>
            </a:r>
            <a:r>
              <a:rPr lang="fr-FR" sz="2200" b="1" dirty="0">
                <a:solidFill>
                  <a:srgbClr val="FFFFFF"/>
                </a:solidFill>
                <a:latin typeface="Fira Sans Book"/>
              </a:rPr>
              <a:t>ADTPC</a:t>
            </a:r>
            <a:r>
              <a:rPr lang="fr-FR" sz="2200" dirty="0">
                <a:solidFill>
                  <a:srgbClr val="FFFFFF"/>
                </a:solidFill>
                <a:latin typeface="Fira Sans Book"/>
              </a:rPr>
              <a:t> = Niveau 5 (BEP, CAP, …)</a:t>
            </a:r>
          </a:p>
          <a:p>
            <a:pPr lvl="0">
              <a:lnSpc>
                <a:spcPct val="150000"/>
              </a:lnSpc>
            </a:pPr>
            <a:endParaRPr lang="fr-FR" sz="2200" dirty="0">
              <a:solidFill>
                <a:srgbClr val="FFFFFF"/>
              </a:solidFill>
              <a:latin typeface="Fira Sans Book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5564908" y="3103419"/>
            <a:ext cx="27709" cy="179185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25" y="1925321"/>
            <a:ext cx="2126947" cy="11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2036" y="2937164"/>
            <a:ext cx="940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I - Présentation de l’Université de Lorraine</a:t>
            </a:r>
            <a:endParaRPr lang="fr-FR" sz="3200" spc="-1" dirty="0">
              <a:solidFill>
                <a:srgbClr val="FFFFFF"/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2270668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8343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" name="ZoneTexte 2"/>
          <p:cNvSpPr txBox="1"/>
          <p:nvPr/>
        </p:nvSpPr>
        <p:spPr>
          <a:xfrm>
            <a:off x="698083" y="1304254"/>
            <a:ext cx="10819661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lvl="0">
              <a:spcBef>
                <a:spcPts val="360"/>
              </a:spcBef>
            </a:pPr>
            <a:r>
              <a:rPr lang="fr-FR" sz="3200" b="1" dirty="0">
                <a:solidFill>
                  <a:srgbClr val="FFFFFF"/>
                </a:solidFill>
                <a:latin typeface="Fira Sans Book"/>
              </a:rPr>
              <a:t>Les aménagements d’épreuves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Fira Sans Book"/>
            </a:endParaRP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Fira Sans Book"/>
              </a:rPr>
              <a:t>Pour garantir l'égalité des chances entre les candidats, 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 Book"/>
              </a:rPr>
              <a:t>des aménagements pour les épreuves de concours sont prévus. 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Fira Sans Book"/>
            </a:endParaRPr>
          </a:p>
          <a:p>
            <a:pPr algn="just"/>
            <a:r>
              <a:rPr lang="fr-FR" sz="2400" b="1" dirty="0">
                <a:solidFill>
                  <a:srgbClr val="FFFFFF"/>
                </a:solidFill>
                <a:latin typeface="Fira Sans Book"/>
              </a:rPr>
              <a:t>Les</a:t>
            </a:r>
            <a:r>
              <a:rPr lang="fr-FR" sz="2400" dirty="0">
                <a:solidFill>
                  <a:srgbClr val="FFFFFF"/>
                </a:solidFill>
                <a:latin typeface="Fira Sans Book"/>
              </a:rPr>
              <a:t> </a:t>
            </a:r>
            <a:r>
              <a:rPr lang="fr-FR" sz="2400" b="1" dirty="0">
                <a:solidFill>
                  <a:srgbClr val="FFFFFF"/>
                </a:solidFill>
                <a:latin typeface="Fira Sans Book"/>
              </a:rPr>
              <a:t>personnes en situation de handicap </a:t>
            </a:r>
            <a:r>
              <a:rPr lang="fr-FR" sz="2400" dirty="0">
                <a:solidFill>
                  <a:srgbClr val="002060"/>
                </a:solidFill>
                <a:latin typeface="Fira Sans Book"/>
              </a:rPr>
              <a:t>ont la possibilité d’en bénéficier</a:t>
            </a:r>
            <a:r>
              <a:rPr lang="fr-FR" sz="2400" b="1" dirty="0">
                <a:solidFill>
                  <a:srgbClr val="002060"/>
                </a:solidFill>
                <a:latin typeface="Fira Sans Book"/>
              </a:rPr>
              <a:t>.</a:t>
            </a:r>
            <a:r>
              <a:rPr lang="fr-FR" sz="2400" dirty="0">
                <a:solidFill>
                  <a:srgbClr val="002060"/>
                </a:solidFill>
                <a:latin typeface="Fira Sans Book"/>
              </a:rPr>
              <a:t> 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Fira Sans Book"/>
              </a:rPr>
              <a:t>Pour cela, elles doivent en </a:t>
            </a:r>
            <a:r>
              <a:rPr lang="fr-FR" sz="2400" b="1" u="sng" dirty="0">
                <a:solidFill>
                  <a:srgbClr val="002060"/>
                </a:solidFill>
                <a:latin typeface="Fira Sans Book"/>
              </a:rPr>
              <a:t>faire la demande au moment de leur inscription et présenter un certificat médical</a:t>
            </a:r>
            <a:r>
              <a:rPr lang="fr-FR" sz="2400" u="sng" dirty="0">
                <a:solidFill>
                  <a:srgbClr val="002060"/>
                </a:solidFill>
                <a:latin typeface="Fira Sans Book"/>
              </a:rPr>
              <a:t> </a:t>
            </a:r>
            <a:r>
              <a:rPr lang="fr-FR" sz="2400" dirty="0">
                <a:solidFill>
                  <a:srgbClr val="002060"/>
                </a:solidFill>
                <a:latin typeface="Fira Sans Book"/>
              </a:rPr>
              <a:t>établi par un médecin agréé justifiant la nécessité de l'aménagement et sa nature (tiers temps, poste de travail aménagé, sujet informatique…)</a:t>
            </a: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endParaRPr lang="fr-FR" sz="2200" spc="-1" dirty="0">
              <a:solidFill>
                <a:srgbClr val="000000"/>
              </a:solidFill>
              <a:latin typeface="Fira Sans Book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3534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187" y="1191751"/>
            <a:ext cx="1081261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00">
              <a:lnSpc>
                <a:spcPct val="100000"/>
              </a:lnSpc>
              <a:spcBef>
                <a:spcPts val="360"/>
              </a:spcBef>
            </a:pPr>
            <a:r>
              <a:rPr lang="fr-FR" sz="3200" b="1" dirty="0">
                <a:solidFill>
                  <a:srgbClr val="FFFFFF"/>
                </a:solidFill>
                <a:latin typeface="Fira Sans Book"/>
              </a:rPr>
              <a:t>Les recrutements BOE</a:t>
            </a:r>
            <a:endParaRPr lang="fr-FR" sz="3200" b="1" spc="-1" dirty="0">
              <a:solidFill>
                <a:srgbClr val="FFFFFF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endParaRPr lang="fr-FR" sz="2400" spc="-1" dirty="0">
              <a:solidFill>
                <a:srgbClr val="000000"/>
              </a:solidFill>
              <a:latin typeface="Fira Sans Book"/>
              <a:ea typeface="ＭＳ Ｐゴシック"/>
            </a:endParaRP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Ils sont </a:t>
            </a:r>
            <a:r>
              <a:rPr lang="fr-FR" sz="2400" b="1" u="sng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réservés aux Bénéficiaires à l’Obligation d’Emploi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.</a:t>
            </a: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Il s’agit de recrutements sur contrat.  </a:t>
            </a: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Chaque établissement choisi son calendrier d’inscription : généralement de </a:t>
            </a: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mai à juillet à l’université de Lorraine. Les informations sont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</a:rPr>
              <a:t>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accessibles sur le </a:t>
            </a:r>
          </a:p>
          <a:p>
            <a:pPr marL="268200" indent="-267840">
              <a:lnSpc>
                <a:spcPct val="100000"/>
              </a:lnSpc>
              <a:spcBef>
                <a:spcPts val="360"/>
              </a:spcBef>
            </a:pP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site internet de l’université :</a:t>
            </a:r>
          </a:p>
          <a:p>
            <a:pPr algn="ctr"/>
            <a:r>
              <a:rPr lang="fr-FR" sz="2200" b="1" dirty="0">
                <a:solidFill>
                  <a:srgbClr val="FFFF00"/>
                </a:solidFill>
                <a:latin typeface="Fira Sans Book"/>
              </a:rPr>
              <a:t>http://www.univ-lorraine.fr/recrutement/boe</a:t>
            </a:r>
            <a:endParaRPr lang="fr-FR" sz="2400" b="1" spc="-1" dirty="0">
              <a:solidFill>
                <a:srgbClr val="FFFF00"/>
              </a:solidFill>
              <a:latin typeface="Arial"/>
              <a:ea typeface="ＭＳ Ｐゴシック"/>
            </a:endParaRPr>
          </a:p>
          <a:p>
            <a:endParaRPr lang="fr-FR" sz="2200" dirty="0">
              <a:solidFill>
                <a:srgbClr val="002060"/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1028373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8343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" name="ZoneTexte 2"/>
          <p:cNvSpPr txBox="1"/>
          <p:nvPr/>
        </p:nvSpPr>
        <p:spPr>
          <a:xfrm>
            <a:off x="698083" y="1304254"/>
            <a:ext cx="10819661" cy="487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lvl="0">
              <a:spcBef>
                <a:spcPts val="360"/>
              </a:spcBef>
            </a:pPr>
            <a:r>
              <a:rPr lang="fr-FR" sz="3200" b="1" dirty="0">
                <a:solidFill>
                  <a:srgbClr val="FFFFFF"/>
                </a:solidFill>
                <a:latin typeface="Fira Sans Book"/>
              </a:rPr>
              <a:t>Conditions d’inscription :</a:t>
            </a:r>
          </a:p>
          <a:p>
            <a:pPr marL="114300" lvl="0" algn="just">
              <a:lnSpc>
                <a:spcPct val="150000"/>
              </a:lnSpc>
              <a:spcBef>
                <a:spcPts val="1000"/>
              </a:spcBef>
            </a:pPr>
            <a:r>
              <a:rPr lang="fr-FR" u="sng" dirty="0">
                <a:solidFill>
                  <a:srgbClr val="002060"/>
                </a:solidFill>
                <a:latin typeface="Fira Sans Book"/>
                <a:ea typeface="DejaVu Sans"/>
                <a:cs typeface="DejaVu Sans"/>
              </a:rPr>
              <a:t>Remplir les conditions générales d’accès à la Fonction Publique publics : 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Fira Sans Book"/>
                <a:ea typeface="DejaVu Sans"/>
                <a:cs typeface="DejaVu Sans"/>
              </a:rPr>
              <a:t>Jouir de ses droits civiques,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Fira Sans Book"/>
                <a:ea typeface="DejaVu Sans"/>
                <a:cs typeface="DejaVu Sans"/>
              </a:rPr>
              <a:t>Etre en position régulière au regard du service national,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Fira Sans Book"/>
                <a:ea typeface="DejaVu Sans"/>
                <a:cs typeface="DejaVu Sans"/>
              </a:rPr>
              <a:t>Ne pas être fonctionnaire,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Fira Sans Book"/>
                <a:ea typeface="DejaVu Sans"/>
                <a:cs typeface="DejaVu Sans"/>
              </a:rPr>
              <a:t>Remplir les conditions d’aptitude physique exigées pour l’exercice de la fonction,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Fira Sans Book"/>
                <a:ea typeface="DejaVu Sans"/>
                <a:cs typeface="DejaVu Sans"/>
              </a:rPr>
              <a:t>Ne pas avoir de mentions inscrites au bulletin n°2 du casier judiciaire incompatibles avec l’exercice des fonctions,</a:t>
            </a:r>
          </a:p>
          <a:p>
            <a:pPr marL="742950" lvl="1" indent="-285750" algn="just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Fira Sans Book"/>
                <a:ea typeface="DejaVu Sans"/>
                <a:cs typeface="DejaVu Sans"/>
              </a:rPr>
              <a:t>Conditions de diplômes identiques aux concours externes.</a:t>
            </a: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endParaRPr lang="fr-FR" sz="2200" spc="-1" dirty="0">
              <a:solidFill>
                <a:srgbClr val="000000"/>
              </a:solidFill>
              <a:latin typeface="Fira Sans Book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46842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8343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3" name="ZoneTexte 2"/>
          <p:cNvSpPr txBox="1"/>
          <p:nvPr/>
        </p:nvSpPr>
        <p:spPr>
          <a:xfrm>
            <a:off x="698083" y="1304254"/>
            <a:ext cx="1081966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lvl="0">
              <a:spcBef>
                <a:spcPts val="360"/>
              </a:spcBef>
            </a:pPr>
            <a:r>
              <a:rPr lang="fr-FR" sz="3200" b="1" dirty="0">
                <a:solidFill>
                  <a:srgbClr val="FFFFFF"/>
                </a:solidFill>
                <a:latin typeface="Fira Sans Book"/>
              </a:rPr>
              <a:t>Le recrutement se déroule en </a:t>
            </a:r>
            <a:r>
              <a:rPr lang="fr-FR" sz="4000" b="1" dirty="0">
                <a:solidFill>
                  <a:srgbClr val="FFFFFF"/>
                </a:solidFill>
                <a:latin typeface="Fira Sans Book"/>
              </a:rPr>
              <a:t>2</a:t>
            </a:r>
            <a:r>
              <a:rPr lang="fr-FR" sz="3200" b="1" dirty="0">
                <a:solidFill>
                  <a:srgbClr val="FFFFFF"/>
                </a:solidFill>
                <a:latin typeface="Fira Sans Book"/>
              </a:rPr>
              <a:t> phases :</a:t>
            </a:r>
          </a:p>
          <a:p>
            <a:pPr marL="268200" lvl="0">
              <a:spcBef>
                <a:spcPts val="360"/>
              </a:spcBef>
            </a:pPr>
            <a:endParaRPr lang="fr-FR" sz="3200" b="1" dirty="0">
              <a:solidFill>
                <a:srgbClr val="FFFFFF"/>
              </a:solidFill>
              <a:latin typeface="Fira Sans Book"/>
            </a:endParaRPr>
          </a:p>
          <a:p>
            <a:pPr marL="343260" indent="-342900" algn="just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fr-FR" sz="2400" b="1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Phase d’admissibilité :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étude de dossiers (composés d’un CV détaillé,</a:t>
            </a: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360" indent="0" algn="just">
              <a:lnSpc>
                <a:spcPct val="100000"/>
              </a:lnSpc>
              <a:spcBef>
                <a:spcPts val="360"/>
              </a:spcBef>
              <a:buNone/>
            </a:pP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d’une lettre de motivation en lien avec l’emploi visé, la photocopie des diplômes et de la reconnaissance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</a:rPr>
              <a:t>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RQTH) </a:t>
            </a: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endParaRPr lang="fr-FR" sz="2400" spc="-1" dirty="0">
              <a:solidFill>
                <a:srgbClr val="000000"/>
              </a:solidFill>
              <a:latin typeface="Fira Sans Book"/>
            </a:endParaRPr>
          </a:p>
          <a:p>
            <a:pPr marL="343260" indent="-342900" algn="just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fr-FR" sz="2400" b="1" spc="-1" dirty="0">
                <a:solidFill>
                  <a:srgbClr val="FFFFFF"/>
                </a:solidFill>
                <a:latin typeface="Fira Sans Book"/>
                <a:ea typeface="ＭＳ Ｐゴシック"/>
              </a:rPr>
              <a:t>Phase d’admission :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les candidats dont le dossier a été retenu sont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</a:rPr>
              <a:t> </a:t>
            </a:r>
            <a:r>
              <a:rPr lang="fr-FR" sz="2400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ensuite convoqués pour un entretien oral avec les membres de la commission (déroulement identique à celui des concours externes)</a:t>
            </a:r>
            <a:endParaRPr lang="fr-FR" sz="2400" spc="-1" dirty="0">
              <a:solidFill>
                <a:srgbClr val="002060"/>
              </a:solidFill>
              <a:latin typeface="Fira Sans Book"/>
            </a:endParaRPr>
          </a:p>
          <a:p>
            <a:pPr marL="268200" lvl="0">
              <a:spcBef>
                <a:spcPts val="360"/>
              </a:spcBef>
            </a:pPr>
            <a:endParaRPr lang="fr-FR" sz="3200" b="1" dirty="0">
              <a:solidFill>
                <a:srgbClr val="002060"/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225742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6604" y="358907"/>
            <a:ext cx="5673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600" b="1" dirty="0">
                <a:solidFill>
                  <a:srgbClr val="002060"/>
                </a:solidFill>
                <a:latin typeface="Fira Sans Book"/>
              </a:rPr>
              <a:t>Les recrutements directs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29672" y="1376217"/>
            <a:ext cx="10704946" cy="43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00" lvl="0" indent="-267840">
              <a:spcBef>
                <a:spcPts val="360"/>
              </a:spcBef>
            </a:pP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L'accès à la Fonction Publique, sur uniquement la catégorie C, peut se faire </a:t>
            </a:r>
          </a:p>
          <a:p>
            <a:pPr marL="268200" lvl="0" indent="-267840">
              <a:spcBef>
                <a:spcPts val="360"/>
              </a:spcBef>
            </a:pP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directement</a:t>
            </a:r>
            <a:r>
              <a:rPr lang="fr-FR" sz="2200" spc="-1" dirty="0">
                <a:solidFill>
                  <a:srgbClr val="FFFFFF"/>
                </a:solidFill>
                <a:latin typeface="Fira Sans Book"/>
                <a:ea typeface="DejaVu Sans"/>
                <a:cs typeface="DejaVu Sans"/>
              </a:rPr>
              <a:t> </a:t>
            </a:r>
            <a:r>
              <a:rPr lang="fr-FR" sz="2200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sans concours.</a:t>
            </a:r>
            <a:endParaRPr lang="fr-FR" sz="2200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  <a:p>
            <a:pPr marL="268200" lvl="0" indent="-267840"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  <a:cs typeface="DejaVu Sans"/>
              </a:rPr>
              <a:t>Ces recrutements se déroulent </a:t>
            </a:r>
            <a:r>
              <a:rPr lang="fr-FR" sz="2200" u="sng" spc="-1" dirty="0">
                <a:solidFill>
                  <a:srgbClr val="FFFF00"/>
                </a:solidFill>
                <a:latin typeface="Fira Sans Book"/>
                <a:ea typeface="ＭＳ Ｐゴシック"/>
                <a:cs typeface="DejaVu Sans"/>
              </a:rPr>
              <a:t>en 2 phases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  <a:cs typeface="DejaVu Sans"/>
              </a:rPr>
              <a:t> : </a:t>
            </a:r>
            <a:endParaRPr lang="fr-FR" sz="2200" spc="-1" dirty="0">
              <a:solidFill>
                <a:srgbClr val="002060"/>
              </a:solidFill>
              <a:latin typeface="Fira Sans Book"/>
              <a:ea typeface="DejaVu Sans"/>
              <a:cs typeface="DejaVu Sans"/>
            </a:endParaRPr>
          </a:p>
          <a:p>
            <a:pPr marL="268200" lvl="0" indent="-267840" algn="just">
              <a:spcBef>
                <a:spcPts val="360"/>
              </a:spcBef>
            </a:pPr>
            <a:endParaRPr lang="fr-FR" sz="2200" b="1" spc="-1" dirty="0">
              <a:solidFill>
                <a:srgbClr val="000000"/>
              </a:solidFill>
              <a:latin typeface="Fira Sans Book"/>
              <a:ea typeface="ＭＳ Ｐゴシック"/>
              <a:cs typeface="DejaVu Sans"/>
            </a:endParaRPr>
          </a:p>
          <a:p>
            <a:pPr marL="343260" lvl="0" indent="-342900" algn="just"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fr-FR" sz="2200" b="1" spc="-1" dirty="0">
                <a:solidFill>
                  <a:srgbClr val="FFFF00"/>
                </a:solidFill>
                <a:latin typeface="Fira Sans Book"/>
                <a:ea typeface="ＭＳ Ｐゴシック"/>
                <a:cs typeface="DejaVu Sans"/>
              </a:rPr>
              <a:t> Phase d’admissibilité : 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  <a:cs typeface="DejaVu Sans"/>
              </a:rPr>
              <a:t>il s’agit d’une étude de dossiers. Ces derniers</a:t>
            </a:r>
            <a:endParaRPr lang="fr-FR" sz="2200" spc="-1" dirty="0">
              <a:solidFill>
                <a:srgbClr val="002060"/>
              </a:solidFill>
              <a:latin typeface="Fira Sans Book"/>
              <a:ea typeface="DejaVu Sans"/>
              <a:cs typeface="DejaVu Sans"/>
            </a:endParaRPr>
          </a:p>
          <a:p>
            <a:pPr marL="268200" lvl="0" indent="-267840" algn="just"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  <a:cs typeface="DejaVu Sans"/>
              </a:rPr>
              <a:t>doivent comporter une lettre de candidature et un curriculum vitae détaillé</a:t>
            </a:r>
            <a:endParaRPr lang="fr-FR" sz="2200" spc="-1" dirty="0">
              <a:solidFill>
                <a:srgbClr val="002060"/>
              </a:solidFill>
              <a:latin typeface="Fira Sans Book"/>
              <a:ea typeface="DejaVu Sans"/>
              <a:cs typeface="DejaVu Sans"/>
            </a:endParaRPr>
          </a:p>
          <a:p>
            <a:pPr marL="268200" lvl="0" indent="-267840" algn="just"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  <a:cs typeface="DejaVu Sans"/>
              </a:rPr>
              <a:t>incluant les formations suivies et les emplois occupés. </a:t>
            </a:r>
            <a:endParaRPr lang="fr-FR" sz="2200" spc="-1" dirty="0">
              <a:solidFill>
                <a:srgbClr val="002060"/>
              </a:solidFill>
              <a:latin typeface="Fira Sans Book"/>
              <a:ea typeface="DejaVu Sans"/>
              <a:cs typeface="DejaVu Sans"/>
            </a:endParaRPr>
          </a:p>
          <a:p>
            <a:pPr marL="268200" lvl="0" indent="-267840" algn="just">
              <a:spcBef>
                <a:spcPts val="360"/>
              </a:spcBef>
            </a:pPr>
            <a:endParaRPr lang="fr-FR" sz="2200" spc="-1" dirty="0">
              <a:solidFill>
                <a:srgbClr val="FFFF00"/>
              </a:solidFill>
              <a:latin typeface="Fira Sans Book"/>
              <a:ea typeface="DejaVu Sans"/>
              <a:cs typeface="DejaVu Sans"/>
            </a:endParaRPr>
          </a:p>
          <a:p>
            <a:pPr marL="343260" lvl="0" indent="-342900"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fr-FR" sz="2200" b="1" spc="-1" dirty="0">
                <a:solidFill>
                  <a:srgbClr val="FFFF00"/>
                </a:solidFill>
                <a:latin typeface="Fira Sans Book"/>
                <a:ea typeface="ＭＳ Ｐゴシック"/>
                <a:cs typeface="DejaVu Sans"/>
              </a:rPr>
              <a:t> Phase d’admission : 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  <a:cs typeface="DejaVu Sans"/>
              </a:rPr>
              <a:t>Les candidats dont le dossier a été retenu sont </a:t>
            </a:r>
          </a:p>
          <a:p>
            <a:pPr marL="360" lvl="0">
              <a:spcBef>
                <a:spcPts val="360"/>
              </a:spcBef>
            </a:pP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  <a:cs typeface="DejaVu Sans"/>
              </a:rPr>
              <a:t>alors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DejaVu Sans"/>
                <a:cs typeface="DejaVu Sans"/>
              </a:rPr>
              <a:t> </a:t>
            </a:r>
            <a:r>
              <a:rPr lang="fr-FR" sz="2200" spc="-1" dirty="0">
                <a:solidFill>
                  <a:srgbClr val="002060"/>
                </a:solidFill>
                <a:latin typeface="Fira Sans Book"/>
                <a:ea typeface="ＭＳ Ｐゴシック"/>
                <a:cs typeface="DejaVu Sans"/>
              </a:rPr>
              <a:t>convoqués pour un entretien avec les membres de la commission.</a:t>
            </a:r>
            <a:endParaRPr lang="fr-FR" sz="2200" spc="-1" dirty="0">
              <a:solidFill>
                <a:srgbClr val="002060"/>
              </a:solidFill>
              <a:latin typeface="Fira Sans Book"/>
              <a:ea typeface="DejaVu Sans"/>
              <a:cs typeface="DejaVu Sans"/>
            </a:endParaRPr>
          </a:p>
          <a:p>
            <a:pPr marL="268200" indent="-267840" algn="just">
              <a:lnSpc>
                <a:spcPct val="100000"/>
              </a:lnSpc>
              <a:spcBef>
                <a:spcPts val="360"/>
              </a:spcBef>
            </a:pPr>
            <a:endParaRPr lang="fr-FR" sz="2200" spc="-1" dirty="0">
              <a:solidFill>
                <a:srgbClr val="FFFF00"/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2446834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1748" y="1690938"/>
            <a:ext cx="10738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fr-FR" sz="5400" b="1" dirty="0">
                <a:solidFill>
                  <a:srgbClr val="FFFFFF"/>
                </a:solidFill>
                <a:latin typeface="Fira Sans SemiBold" charset="0"/>
                <a:ea typeface="Fira Sans SemiBold" charset="0"/>
                <a:cs typeface="Fira Sans SemiBold" charset="0"/>
              </a:rPr>
              <a:t>V - Actualités </a:t>
            </a:r>
          </a:p>
          <a:p>
            <a:pPr>
              <a:lnSpc>
                <a:spcPts val="7200"/>
              </a:lnSpc>
            </a:pPr>
            <a:r>
              <a:rPr lang="fr-FR" sz="5400" b="1" dirty="0">
                <a:solidFill>
                  <a:srgbClr val="FFFFFF"/>
                </a:solidFill>
                <a:latin typeface="Fira Sans SemiBold" charset="0"/>
                <a:ea typeface="Fira Sans SemiBold" charset="0"/>
                <a:cs typeface="Fira Sans SemiBold" charset="0"/>
              </a:rPr>
              <a:t>              et Évènements </a:t>
            </a:r>
          </a:p>
        </p:txBody>
      </p:sp>
    </p:spTree>
    <p:extLst>
      <p:ext uri="{BB962C8B-B14F-4D97-AF65-F5344CB8AC3E}">
        <p14:creationId xmlns:p14="http://schemas.microsoft.com/office/powerpoint/2010/main" val="96411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9147" y="1089239"/>
            <a:ext cx="5628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4000" b="1" u="sng" spc="-1" dirty="0">
                <a:solidFill>
                  <a:srgbClr val="3D80E3"/>
                </a:solidFill>
                <a:latin typeface="Fira Sans Book"/>
                <a:ea typeface="ＭＳ Ｐゴシック"/>
                <a:cs typeface="DejaVu Sans"/>
              </a:rPr>
              <a:t>Des valeurs partagées</a:t>
            </a:r>
            <a:endParaRPr lang="fr-FR" sz="4000" spc="-1" dirty="0">
              <a:solidFill>
                <a:srgbClr val="3D80E3"/>
              </a:solidFill>
              <a:latin typeface="Fira Sans Book"/>
              <a:ea typeface="DejaVu Sans"/>
              <a:cs typeface="DejaVu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327" y="2071302"/>
            <a:ext cx="9587346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00" indent="-267840">
              <a:lnSpc>
                <a:spcPct val="100000"/>
              </a:lnSpc>
              <a:spcBef>
                <a:spcPts val="1120"/>
              </a:spcBef>
            </a:pPr>
            <a:r>
              <a:rPr lang="fr-FR" sz="2200" b="1" spc="-1" dirty="0">
                <a:solidFill>
                  <a:srgbClr val="3D80E3"/>
                </a:solidFill>
                <a:latin typeface="Fira Sans Book"/>
                <a:ea typeface="ＭＳ Ｐゴシック"/>
              </a:rPr>
              <a:t>UNIVERSALITÉ</a:t>
            </a:r>
            <a:br>
              <a:rPr lang="fr-FR" sz="2000" dirty="0">
                <a:latin typeface="Fira Sans Book"/>
              </a:rPr>
            </a:br>
            <a:endParaRPr lang="fr-FR" sz="2000" spc="-1" dirty="0">
              <a:solidFill>
                <a:srgbClr val="000000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1120"/>
              </a:spcBef>
            </a:pPr>
            <a:r>
              <a:rPr lang="fr-FR" sz="2200" b="1" spc="-1" dirty="0">
                <a:solidFill>
                  <a:srgbClr val="3D80E3"/>
                </a:solidFill>
                <a:latin typeface="Fira Sans Book"/>
                <a:ea typeface="ＭＳ Ｐゴシック"/>
              </a:rPr>
              <a:t>         CRÉATIVITÉ</a:t>
            </a:r>
            <a:endParaRPr lang="fr-FR" sz="2200" spc="-1" dirty="0">
              <a:solidFill>
                <a:srgbClr val="3D80E3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601"/>
              </a:spcBef>
            </a:pPr>
            <a:endParaRPr lang="fr-FR" sz="2000" spc="-1" dirty="0">
              <a:solidFill>
                <a:srgbClr val="000000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1120"/>
              </a:spcBef>
            </a:pPr>
            <a:r>
              <a:rPr lang="fr-FR" sz="2200" b="1" spc="-1" dirty="0">
                <a:solidFill>
                  <a:srgbClr val="3D80E3"/>
                </a:solidFill>
                <a:latin typeface="Fira Sans Book"/>
                <a:ea typeface="ＭＳ Ｐゴシック"/>
              </a:rPr>
              <a:t>               RÉFLEXIVITÉ</a:t>
            </a:r>
            <a:endParaRPr lang="fr-FR" sz="2200" spc="-1" dirty="0">
              <a:solidFill>
                <a:srgbClr val="3D80E3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601"/>
              </a:spcBef>
            </a:pPr>
            <a:endParaRPr lang="fr-FR" sz="2000" spc="-1" dirty="0">
              <a:solidFill>
                <a:srgbClr val="000000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1120"/>
              </a:spcBef>
            </a:pPr>
            <a:r>
              <a:rPr lang="fr-FR" sz="2200" b="1" spc="-1" dirty="0">
                <a:solidFill>
                  <a:srgbClr val="3D80E3"/>
                </a:solidFill>
                <a:latin typeface="Fira Sans Book"/>
                <a:ea typeface="ＭＳ Ｐゴシック"/>
              </a:rPr>
              <a:t>                     SOLIDARITÉ</a:t>
            </a:r>
            <a:endParaRPr lang="fr-FR" sz="2200" spc="-1" dirty="0">
              <a:solidFill>
                <a:srgbClr val="3D80E3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601"/>
              </a:spcBef>
            </a:pPr>
            <a:endParaRPr lang="fr-FR" sz="2000" spc="-1" dirty="0">
              <a:solidFill>
                <a:srgbClr val="000000"/>
              </a:solidFill>
              <a:latin typeface="Fira Sans Book"/>
            </a:endParaRPr>
          </a:p>
          <a:p>
            <a:pPr marL="268200" indent="-267840">
              <a:lnSpc>
                <a:spcPct val="100000"/>
              </a:lnSpc>
              <a:spcBef>
                <a:spcPts val="1120"/>
              </a:spcBef>
            </a:pPr>
            <a:r>
              <a:rPr lang="fr-FR" sz="2200" b="1" spc="-1" dirty="0">
                <a:solidFill>
                  <a:srgbClr val="3D80E3"/>
                </a:solidFill>
                <a:latin typeface="Fira Sans Book"/>
                <a:ea typeface="ＭＳ Ｐゴシック"/>
              </a:rPr>
              <a:t>                            RESPONSABILITÉ</a:t>
            </a:r>
            <a:endParaRPr lang="fr-FR" sz="2200" spc="-1" dirty="0">
              <a:solidFill>
                <a:srgbClr val="3D80E3"/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131942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8" y="1138127"/>
            <a:ext cx="11647054" cy="57198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69802" y="318059"/>
            <a:ext cx="4813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ira Sans Medium" charset="0"/>
                <a:ea typeface="Fira Sans Medium" charset="0"/>
                <a:cs typeface="Fira Sans Medium" charset="0"/>
              </a:rPr>
              <a:t>L’UL et les territoires</a:t>
            </a:r>
          </a:p>
        </p:txBody>
      </p:sp>
      <p:pic>
        <p:nvPicPr>
          <p:cNvPr id="7" name="Espace réservé du contenu 4"/>
          <p:cNvPicPr/>
          <p:nvPr/>
        </p:nvPicPr>
        <p:blipFill>
          <a:blip r:embed="rId3"/>
          <a:stretch/>
        </p:blipFill>
        <p:spPr>
          <a:xfrm>
            <a:off x="9350812" y="14024"/>
            <a:ext cx="2711880" cy="1162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68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6"/>
          <p:cNvSpPr/>
          <p:nvPr/>
        </p:nvSpPr>
        <p:spPr>
          <a:xfrm>
            <a:off x="1200507" y="5850996"/>
            <a:ext cx="8229240" cy="575075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3" name="Rectangle 12"/>
          <p:cNvSpPr/>
          <p:nvPr/>
        </p:nvSpPr>
        <p:spPr>
          <a:xfrm>
            <a:off x="1808523" y="1354499"/>
            <a:ext cx="83743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latin typeface="Fira Sans Book"/>
              </a:rPr>
              <a:t>Quelques chiffres…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FFFFFF"/>
                </a:solidFill>
                <a:latin typeface="Fira Sans Book"/>
              </a:rPr>
              <a:t>54 sites répartis sur la Lorraine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FFFFFF"/>
                </a:solidFill>
                <a:latin typeface="Fira Sans Book"/>
              </a:rPr>
              <a:t>60000 étudiants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FFFFFF"/>
                </a:solidFill>
                <a:latin typeface="Fira Sans Book"/>
              </a:rPr>
              <a:t>Plus de 600 millions d’€uros de budget annuel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FFFFFF"/>
                </a:solidFill>
                <a:latin typeface="Fira Sans Book"/>
              </a:rPr>
              <a:t>6900 personnels</a:t>
            </a:r>
          </a:p>
        </p:txBody>
      </p:sp>
    </p:spTree>
    <p:extLst>
      <p:ext uri="{BB962C8B-B14F-4D97-AF65-F5344CB8AC3E}">
        <p14:creationId xmlns:p14="http://schemas.microsoft.com/office/powerpoint/2010/main" val="66495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61308" y="449105"/>
            <a:ext cx="968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L’organisation générale de l’UL et de l’administration </a:t>
            </a:r>
            <a:endParaRPr lang="fr-FR" sz="2800" spc="-1" dirty="0">
              <a:solidFill>
                <a:srgbClr val="002060"/>
              </a:solidFill>
              <a:latin typeface="Fira Sans Book"/>
            </a:endParaRPr>
          </a:p>
        </p:txBody>
      </p:sp>
      <p:pic>
        <p:nvPicPr>
          <p:cNvPr id="10" name="Image 1"/>
          <p:cNvPicPr/>
          <p:nvPr/>
        </p:nvPicPr>
        <p:blipFill>
          <a:blip r:embed="rId2"/>
          <a:srcRect r="79585"/>
          <a:stretch/>
        </p:blipFill>
        <p:spPr>
          <a:xfrm>
            <a:off x="630330" y="1108362"/>
            <a:ext cx="2371487" cy="5190837"/>
          </a:xfrm>
          <a:prstGeom prst="rect">
            <a:avLst/>
          </a:prstGeom>
          <a:ln>
            <a:noFill/>
          </a:ln>
        </p:spPr>
      </p:pic>
      <p:sp>
        <p:nvSpPr>
          <p:cNvPr id="11" name="CustomShape 4"/>
          <p:cNvSpPr/>
          <p:nvPr/>
        </p:nvSpPr>
        <p:spPr>
          <a:xfrm>
            <a:off x="3583710" y="1779012"/>
            <a:ext cx="5255491" cy="42856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Président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Première Vice-Présidente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Recherche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Formation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Vie Universitaire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VPE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Ressources humaines 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Numérique 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Immobilier 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International 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Fira Sans Book"/>
                <a:ea typeface="ＭＳ Ｐゴシック"/>
              </a:rPr>
              <a:t>Partenariat </a:t>
            </a:r>
            <a:endParaRPr lang="fr-FR" sz="2200" b="0" strike="noStrike" spc="-1" dirty="0">
              <a:solidFill>
                <a:srgbClr val="0070C0"/>
              </a:solidFill>
              <a:latin typeface="Fir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171798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61308" y="449105"/>
            <a:ext cx="968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rgbClr val="002060"/>
                </a:solidFill>
                <a:latin typeface="Fira Sans Book"/>
                <a:ea typeface="ＭＳ Ｐゴシック"/>
              </a:rPr>
              <a:t>L’organisation générale de l’UL et de l’administration </a:t>
            </a:r>
            <a:endParaRPr lang="fr-FR" sz="2800" spc="-1" dirty="0">
              <a:solidFill>
                <a:srgbClr val="002060"/>
              </a:solidFill>
              <a:latin typeface="Fira Sans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780" y="1271542"/>
            <a:ext cx="10515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40" lvl="0" indent="-182160">
              <a:buClr>
                <a:srgbClr val="004F70"/>
              </a:buClr>
              <a:buFont typeface="Arial"/>
              <a:buChar char="•"/>
            </a:pPr>
            <a:r>
              <a:rPr lang="fr-FR" sz="2800" b="1" spc="-1" dirty="0">
                <a:solidFill>
                  <a:srgbClr val="004F70"/>
                </a:solidFill>
                <a:latin typeface="Fira Sans Book"/>
                <a:ea typeface="ＭＳ Ｐゴシック"/>
                <a:cs typeface="DejaVu Sans"/>
              </a:rPr>
              <a:t>Des services de proximité, centralisés et déconcentrés</a:t>
            </a:r>
            <a:endParaRPr lang="fr-FR" sz="28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169920" lvl="0"/>
            <a:r>
              <a:rPr lang="fr-FR" sz="1600" b="1" spc="-1" dirty="0">
                <a:solidFill>
                  <a:srgbClr val="004F70"/>
                </a:solidFill>
                <a:latin typeface="Fira Sans Book"/>
                <a:ea typeface="ＭＳ Ｐゴシック"/>
                <a:cs typeface="DejaVu Sans"/>
              </a:rPr>
              <a:t>Composantes de formation ou de recherche, directions opérationnelles centralisées ou déconcentrées</a:t>
            </a:r>
            <a:endParaRPr lang="fr-FR" sz="16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169920" lvl="0"/>
            <a:r>
              <a:rPr lang="fr-FR" sz="1600" b="1" spc="-1" dirty="0">
                <a:solidFill>
                  <a:srgbClr val="004F70"/>
                </a:solidFill>
                <a:latin typeface="Fira Sans Book"/>
                <a:ea typeface="ＭＳ Ｐゴシック"/>
                <a:cs typeface="DejaVu Sans"/>
              </a:rPr>
              <a:t>Organisations hiérarchiques mais aussi fonctionnelles</a:t>
            </a:r>
            <a:endParaRPr lang="fr-FR" sz="16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169920" lvl="0"/>
            <a:endParaRPr lang="fr-FR" sz="14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352440" lvl="0" indent="-182160">
              <a:buClr>
                <a:srgbClr val="004F70"/>
              </a:buClr>
              <a:buFont typeface="Arial"/>
              <a:buChar char="•"/>
            </a:pPr>
            <a:r>
              <a:rPr lang="fr-FR" sz="2800" b="1" spc="-1" dirty="0">
                <a:solidFill>
                  <a:srgbClr val="004F70"/>
                </a:solidFill>
                <a:latin typeface="Fira Sans Book"/>
                <a:ea typeface="ＭＳ Ｐゴシック"/>
                <a:cs typeface="DejaVu Sans"/>
              </a:rPr>
              <a:t>Un travail collaboratif important et indispensable</a:t>
            </a:r>
            <a:endParaRPr lang="fr-FR" sz="28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173160" lvl="0" indent="-2880"/>
            <a:r>
              <a:rPr lang="fr-FR" sz="1600" b="1" spc="-1" dirty="0">
                <a:solidFill>
                  <a:srgbClr val="004F70"/>
                </a:solidFill>
                <a:latin typeface="Fira Sans Book"/>
                <a:ea typeface="ＭＳ Ｐゴシック"/>
                <a:cs typeface="DejaVu Sans"/>
              </a:rPr>
              <a:t>Nombreux comités spécifiques, groupes de travail, ateliers thématiques, réunions des responsables administratifs de composantes, réunions des directions opérationnelles</a:t>
            </a:r>
            <a:endParaRPr lang="fr-FR" sz="16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352440" lvl="0" indent="-182160"/>
            <a:endParaRPr lang="fr-FR" sz="14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352440" lvl="0" indent="-182160">
              <a:buClr>
                <a:srgbClr val="FF0000"/>
              </a:buClr>
              <a:buFont typeface="Arial"/>
              <a:buChar char="•"/>
            </a:pPr>
            <a:r>
              <a:rPr lang="fr-FR" sz="2800" b="1" spc="-1" dirty="0">
                <a:solidFill>
                  <a:srgbClr val="FF0000"/>
                </a:solidFill>
                <a:latin typeface="Fira Sans Book"/>
                <a:ea typeface="ＭＳ Ｐゴシック"/>
                <a:cs typeface="DejaVu Sans"/>
              </a:rPr>
              <a:t>Une grande diversité de métiers</a:t>
            </a:r>
            <a:endParaRPr lang="fr-FR" sz="28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  <a:p>
            <a:pPr marL="169920" lvl="0"/>
            <a:r>
              <a:rPr lang="fr-FR" sz="1600" b="1" spc="-1" dirty="0">
                <a:solidFill>
                  <a:srgbClr val="004F70"/>
                </a:solidFill>
                <a:latin typeface="Fira Sans Book"/>
                <a:ea typeface="ＭＳ Ｐゴシック"/>
                <a:cs typeface="DejaVu Sans"/>
              </a:rPr>
              <a:t>Fonctions de pilotage, de gestion mais aussi des métiers très techniques</a:t>
            </a:r>
            <a:endParaRPr lang="fr-FR" sz="1600" spc="-1" dirty="0">
              <a:solidFill>
                <a:prstClr val="black"/>
              </a:solidFill>
              <a:latin typeface="Fira Sans Book"/>
              <a:ea typeface="DejaVu Sans"/>
              <a:cs typeface="DejaVu Sans"/>
            </a:endParaRPr>
          </a:p>
        </p:txBody>
      </p:sp>
      <p:pic>
        <p:nvPicPr>
          <p:cNvPr id="6" name="Picture 4"/>
          <p:cNvPicPr/>
          <p:nvPr/>
        </p:nvPicPr>
        <p:blipFill>
          <a:blip r:embed="rId2"/>
          <a:stretch/>
        </p:blipFill>
        <p:spPr>
          <a:xfrm>
            <a:off x="1774698" y="4448564"/>
            <a:ext cx="2599200" cy="173268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3"/>
          <a:stretch/>
        </p:blipFill>
        <p:spPr>
          <a:xfrm>
            <a:off x="5432818" y="4373513"/>
            <a:ext cx="2774160" cy="1837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07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944" y="2111805"/>
            <a:ext cx="10935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800" b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II - Qui travaille à l’Université de Lorraine ?</a:t>
            </a:r>
          </a:p>
          <a:p>
            <a:pPr lvl="0" algn="ctr"/>
            <a:endParaRPr lang="fr-FR" sz="3800" b="1" spc="-1" dirty="0">
              <a:solidFill>
                <a:srgbClr val="FFFFFF"/>
              </a:solidFill>
              <a:latin typeface="Fira Sans Book"/>
              <a:ea typeface="ＭＳ Ｐゴシック"/>
              <a:cs typeface="DejaVu Sans"/>
            </a:endParaRPr>
          </a:p>
          <a:p>
            <a:pPr lvl="0"/>
            <a:r>
              <a:rPr lang="fr-FR" sz="3200" i="1" spc="-1" dirty="0">
                <a:solidFill>
                  <a:srgbClr val="FFFFFF"/>
                </a:solidFill>
                <a:latin typeface="Fira Sans Book"/>
                <a:ea typeface="ＭＳ Ｐゴシック"/>
                <a:cs typeface="DejaVu Sans"/>
              </a:rPr>
              <a:t>Un établissement qui recrute dans des secteurs diversifiés </a:t>
            </a:r>
            <a:endParaRPr lang="fr-FR" sz="3200" i="1" spc="-1" dirty="0">
              <a:solidFill>
                <a:srgbClr val="FFFFFF"/>
              </a:solidFill>
              <a:latin typeface="Fira Sans Book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22142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6">
      <a:dk1>
        <a:srgbClr val="FFEC4B"/>
      </a:dk1>
      <a:lt1>
        <a:srgbClr val="F5702C"/>
      </a:lt1>
      <a:dk2>
        <a:srgbClr val="CE4C3E"/>
      </a:dk2>
      <a:lt2>
        <a:srgbClr val="FA495F"/>
      </a:lt2>
      <a:accent1>
        <a:srgbClr val="C300D6"/>
      </a:accent1>
      <a:accent2>
        <a:srgbClr val="8E44AD"/>
      </a:accent2>
      <a:accent3>
        <a:srgbClr val="24E574"/>
      </a:accent3>
      <a:accent4>
        <a:srgbClr val="38D024"/>
      </a:accent4>
      <a:accent5>
        <a:srgbClr val="10B6E2"/>
      </a:accent5>
      <a:accent6>
        <a:srgbClr val="0098CE"/>
      </a:accent6>
      <a:hlink>
        <a:srgbClr val="A5B1C2"/>
      </a:hlink>
      <a:folHlink>
        <a:srgbClr val="3E669B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1686</Words>
  <Application>Microsoft Office PowerPoint</Application>
  <PresentationFormat>Grand écran</PresentationFormat>
  <Paragraphs>259</Paragraphs>
  <Slides>35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Arial Narrow</vt:lpstr>
      <vt:lpstr>Calibri</vt:lpstr>
      <vt:lpstr>DejaVu Sans</vt:lpstr>
      <vt:lpstr>Fira Sans Book</vt:lpstr>
      <vt:lpstr>Fira Sans Medium</vt:lpstr>
      <vt:lpstr>Fira Sans SemiBold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Xaviera Autissier</cp:lastModifiedBy>
  <cp:revision>85</cp:revision>
  <dcterms:created xsi:type="dcterms:W3CDTF">2019-11-19T13:58:15Z</dcterms:created>
  <dcterms:modified xsi:type="dcterms:W3CDTF">2020-06-22T15:23:00Z</dcterms:modified>
</cp:coreProperties>
</file>